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LUISA GONZALEZ CAMPOS" userId="20852a76-7b4f-40fa-8ca9-447860e2e8eb" providerId="ADAL" clId="{5D8C7A11-C319-4D00-B2C8-BFE15179DD4E}"/>
    <pc:docChg chg="modSld">
      <pc:chgData name="MARIA LUISA GONZALEZ CAMPOS" userId="20852a76-7b4f-40fa-8ca9-447860e2e8eb" providerId="ADAL" clId="{5D8C7A11-C319-4D00-B2C8-BFE15179DD4E}" dt="2025-02-25T20:29:14.876" v="2" actId="20577"/>
      <pc:docMkLst>
        <pc:docMk/>
      </pc:docMkLst>
      <pc:sldChg chg="modSp mod">
        <pc:chgData name="MARIA LUISA GONZALEZ CAMPOS" userId="20852a76-7b4f-40fa-8ca9-447860e2e8eb" providerId="ADAL" clId="{5D8C7A11-C319-4D00-B2C8-BFE15179DD4E}" dt="2025-02-25T20:29:14.876" v="2" actId="20577"/>
        <pc:sldMkLst>
          <pc:docMk/>
          <pc:sldMk cId="2635470348" sldId="256"/>
        </pc:sldMkLst>
        <pc:spChg chg="mod">
          <ac:chgData name="MARIA LUISA GONZALEZ CAMPOS" userId="20852a76-7b4f-40fa-8ca9-447860e2e8eb" providerId="ADAL" clId="{5D8C7A11-C319-4D00-B2C8-BFE15179DD4E}" dt="2025-02-25T20:29:14.876" v="2" actId="20577"/>
          <ac:spMkLst>
            <pc:docMk/>
            <pc:sldMk cId="2635470348" sldId="256"/>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25/2/2025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7761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25/2/2025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24020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25/2/2025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319687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D962F7A6-FA65-4AE2-89F6-4345A0D887A9}" type="datetimeFigureOut">
              <a:rPr lang="es-CR" smtClean="0"/>
              <a:t>25/2/2025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891402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D962F7A6-FA65-4AE2-89F6-4345A0D887A9}" type="datetimeFigureOut">
              <a:rPr lang="es-CR" smtClean="0"/>
              <a:t>25/2/2025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34116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p:cNvSpPr>
            <a:spLocks noGrp="1"/>
          </p:cNvSpPr>
          <p:nvPr>
            <p:ph type="dt" sz="half" idx="10"/>
          </p:nvPr>
        </p:nvSpPr>
        <p:spPr/>
        <p:txBody>
          <a:bodyPr/>
          <a:lstStyle/>
          <a:p>
            <a:fld id="{D962F7A6-FA65-4AE2-89F6-4345A0D887A9}" type="datetimeFigureOut">
              <a:rPr lang="es-CR" smtClean="0"/>
              <a:t>25/2/2025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348366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p:cNvSpPr>
            <a:spLocks noGrp="1"/>
          </p:cNvSpPr>
          <p:nvPr>
            <p:ph type="dt" sz="half" idx="10"/>
          </p:nvPr>
        </p:nvSpPr>
        <p:spPr/>
        <p:txBody>
          <a:bodyPr/>
          <a:lstStyle/>
          <a:p>
            <a:fld id="{D962F7A6-FA65-4AE2-89F6-4345A0D887A9}" type="datetimeFigureOut">
              <a:rPr lang="es-CR" smtClean="0"/>
              <a:t>25/2/2025</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05049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fecha 2"/>
          <p:cNvSpPr>
            <a:spLocks noGrp="1"/>
          </p:cNvSpPr>
          <p:nvPr>
            <p:ph type="dt" sz="half" idx="10"/>
          </p:nvPr>
        </p:nvSpPr>
        <p:spPr/>
        <p:txBody>
          <a:bodyPr/>
          <a:lstStyle/>
          <a:p>
            <a:fld id="{D962F7A6-FA65-4AE2-89F6-4345A0D887A9}" type="datetimeFigureOut">
              <a:rPr lang="es-CR" smtClean="0"/>
              <a:t>25/2/2025</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4223249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962F7A6-FA65-4AE2-89F6-4345A0D887A9}" type="datetimeFigureOut">
              <a:rPr lang="es-CR" smtClean="0"/>
              <a:t>25/2/2025</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196587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962F7A6-FA65-4AE2-89F6-4345A0D887A9}" type="datetimeFigureOut">
              <a:rPr lang="es-CR" smtClean="0"/>
              <a:t>25/2/2025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233693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962F7A6-FA65-4AE2-89F6-4345A0D887A9}" type="datetimeFigureOut">
              <a:rPr lang="es-CR" smtClean="0"/>
              <a:t>25/2/2025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75A233C0-B9FD-43F3-A8A6-210F651AE5A6}" type="slidenum">
              <a:rPr lang="es-CR" smtClean="0"/>
              <a:t>‹Nº›</a:t>
            </a:fld>
            <a:endParaRPr lang="es-CR"/>
          </a:p>
        </p:txBody>
      </p:sp>
    </p:spTree>
    <p:extLst>
      <p:ext uri="{BB962C8B-B14F-4D97-AF65-F5344CB8AC3E}">
        <p14:creationId xmlns:p14="http://schemas.microsoft.com/office/powerpoint/2010/main" val="79249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2F7A6-FA65-4AE2-89F6-4345A0D887A9}" type="datetimeFigureOut">
              <a:rPr lang="es-CR" smtClean="0"/>
              <a:t>25/2/2025</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33C0-B9FD-43F3-A8A6-210F651AE5A6}" type="slidenum">
              <a:rPr lang="es-CR" smtClean="0"/>
              <a:t>‹Nº›</a:t>
            </a:fld>
            <a:endParaRPr lang="es-CR"/>
          </a:p>
        </p:txBody>
      </p:sp>
    </p:spTree>
    <p:extLst>
      <p:ext uri="{BB962C8B-B14F-4D97-AF65-F5344CB8AC3E}">
        <p14:creationId xmlns:p14="http://schemas.microsoft.com/office/powerpoint/2010/main" val="1514666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905253"/>
            <a:ext cx="12192000" cy="5311833"/>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cxnSp>
        <p:nvCxnSpPr>
          <p:cNvPr id="6" name="Conector recto 5"/>
          <p:cNvCxnSpPr/>
          <p:nvPr/>
        </p:nvCxnSpPr>
        <p:spPr>
          <a:xfrm>
            <a:off x="9119063" y="0"/>
            <a:ext cx="16624" cy="773083"/>
          </a:xfrm>
          <a:prstGeom prst="line">
            <a:avLst/>
          </a:prstGeom>
        </p:spPr>
        <p:style>
          <a:lnRef idx="1">
            <a:schemeClr val="accent5"/>
          </a:lnRef>
          <a:fillRef idx="0">
            <a:schemeClr val="accent5"/>
          </a:fillRef>
          <a:effectRef idx="0">
            <a:schemeClr val="accent5"/>
          </a:effectRef>
          <a:fontRef idx="minor">
            <a:schemeClr val="tx1"/>
          </a:fontRef>
        </p:style>
      </p:cxn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1248" y="100791"/>
            <a:ext cx="2952750" cy="571500"/>
          </a:xfrm>
          <a:prstGeom prst="rect">
            <a:avLst/>
          </a:prstGeom>
        </p:spPr>
      </p:pic>
      <p:pic>
        <p:nvPicPr>
          <p:cNvPr id="11" name="Imagen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4244" y="-60716"/>
            <a:ext cx="1734819" cy="894516"/>
          </a:xfrm>
          <a:prstGeom prst="rect">
            <a:avLst/>
          </a:prstGeom>
        </p:spPr>
      </p:pic>
      <p:sp>
        <p:nvSpPr>
          <p:cNvPr id="15" name="Retraso 14"/>
          <p:cNvSpPr/>
          <p:nvPr/>
        </p:nvSpPr>
        <p:spPr>
          <a:xfrm>
            <a:off x="0" y="4911"/>
            <a:ext cx="9043502" cy="6858000"/>
          </a:xfrm>
          <a:prstGeom prst="flowChartDelay">
            <a:avLst/>
          </a:prstGeom>
          <a:solidFill>
            <a:schemeClr val="accent1">
              <a:lumMod val="7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CR" sz="1200" dirty="0">
              <a:latin typeface="Arial" panose="020B0604020202020204" pitchFamily="34" charset="0"/>
              <a:cs typeface="Arial" panose="020B0604020202020204" pitchFamily="34" charset="0"/>
            </a:endParaRPr>
          </a:p>
        </p:txBody>
      </p:sp>
      <p:sp>
        <p:nvSpPr>
          <p:cNvPr id="20" name="Terminador 19"/>
          <p:cNvSpPr/>
          <p:nvPr/>
        </p:nvSpPr>
        <p:spPr>
          <a:xfrm>
            <a:off x="295329" y="378153"/>
            <a:ext cx="6248984" cy="374073"/>
          </a:xfrm>
          <a:prstGeom prst="flowChartTerminator">
            <a:avLst/>
          </a:prstGeom>
          <a:solidFill>
            <a:schemeClr val="accent4">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R"/>
          </a:p>
        </p:txBody>
      </p:sp>
      <p:sp>
        <p:nvSpPr>
          <p:cNvPr id="21" name="CuadroTexto 20"/>
          <p:cNvSpPr txBox="1"/>
          <p:nvPr/>
        </p:nvSpPr>
        <p:spPr>
          <a:xfrm>
            <a:off x="294691" y="362726"/>
            <a:ext cx="6248984" cy="400110"/>
          </a:xfrm>
          <a:prstGeom prst="rect">
            <a:avLst/>
          </a:prstGeom>
          <a:noFill/>
        </p:spPr>
        <p:txBody>
          <a:bodyPr wrap="square" rtlCol="0">
            <a:spAutoFit/>
          </a:bodyPr>
          <a:lstStyle/>
          <a:p>
            <a:pPr algn="ctr"/>
            <a:r>
              <a:rPr lang="es-CR" sz="2000" dirty="0">
                <a:solidFill>
                  <a:schemeClr val="bg1"/>
                </a:solidFill>
                <a:latin typeface="Arial Black" panose="020B0A04020102020204" pitchFamily="34" charset="0"/>
              </a:rPr>
              <a:t>Modalidad híbrida impartida en español</a:t>
            </a:r>
          </a:p>
        </p:txBody>
      </p:sp>
      <p:sp>
        <p:nvSpPr>
          <p:cNvPr id="22" name="CuadroTexto 21"/>
          <p:cNvSpPr txBox="1"/>
          <p:nvPr/>
        </p:nvSpPr>
        <p:spPr>
          <a:xfrm>
            <a:off x="75759" y="975442"/>
            <a:ext cx="7228065" cy="923330"/>
          </a:xfrm>
          <a:prstGeom prst="rect">
            <a:avLst/>
          </a:prstGeom>
          <a:noFill/>
        </p:spPr>
        <p:txBody>
          <a:bodyPr wrap="square" rtlCol="0">
            <a:spAutoFit/>
          </a:bodyPr>
          <a:lstStyle/>
          <a:p>
            <a:pPr algn="just"/>
            <a:r>
              <a:rPr lang="es-MX" b="1" dirty="0">
                <a:solidFill>
                  <a:schemeClr val="bg1"/>
                </a:solidFill>
                <a:effectLst>
                  <a:outerShdw blurRad="38100" dist="38100" dir="2700000" algn="tl">
                    <a:srgbClr val="000000">
                      <a:alpha val="43137"/>
                    </a:srgbClr>
                  </a:outerShdw>
                </a:effectLst>
                <a:latin typeface="Albertus Extra Bold" panose="020E0802040304020204" pitchFamily="34" charset="0"/>
              </a:rPr>
              <a:t>Charla: “</a:t>
            </a:r>
            <a:r>
              <a:rPr lang="en-US" dirty="0">
                <a:solidFill>
                  <a:schemeClr val="bg1"/>
                </a:solidFill>
                <a:effectLst>
                  <a:outerShdw blurRad="38100" dist="38100" dir="2700000" algn="tl">
                    <a:srgbClr val="000000">
                      <a:alpha val="43137"/>
                    </a:srgbClr>
                  </a:outerShdw>
                </a:effectLst>
                <a:latin typeface="Albertus Extra Bold" panose="020E0802040304020204" pitchFamily="34" charset="0"/>
              </a:rPr>
              <a:t>Use of Deep Learning Models in Estimating Conversion Probabilities and the Contribution of Communication Channels in Advertising Campaigns</a:t>
            </a:r>
            <a:r>
              <a:rPr lang="es-MX" b="1" dirty="0">
                <a:solidFill>
                  <a:schemeClr val="bg1"/>
                </a:solidFill>
                <a:effectLst>
                  <a:outerShdw blurRad="38100" dist="38100" dir="2700000" algn="tl">
                    <a:srgbClr val="000000">
                      <a:alpha val="43137"/>
                    </a:srgbClr>
                  </a:outerShdw>
                </a:effectLst>
                <a:latin typeface="Albertus Extra Bold" panose="020E0802040304020204" pitchFamily="34" charset="0"/>
              </a:rPr>
              <a:t>”</a:t>
            </a:r>
            <a:endParaRPr lang="es-CR" sz="2400" b="1" dirty="0">
              <a:solidFill>
                <a:schemeClr val="bg1"/>
              </a:solidFill>
              <a:effectLst>
                <a:outerShdw blurRad="38100" dist="38100" dir="2700000" algn="tl">
                  <a:srgbClr val="000000">
                    <a:alpha val="43137"/>
                  </a:srgbClr>
                </a:outerShdw>
              </a:effectLst>
              <a:latin typeface="Albertus Extra Bold" panose="020E0802040304020204" pitchFamily="34" charset="0"/>
            </a:endParaRPr>
          </a:p>
        </p:txBody>
      </p:sp>
      <p:sp>
        <p:nvSpPr>
          <p:cNvPr id="25" name="CuadroTexto 24"/>
          <p:cNvSpPr txBox="1"/>
          <p:nvPr/>
        </p:nvSpPr>
        <p:spPr>
          <a:xfrm>
            <a:off x="1258505" y="5183960"/>
            <a:ext cx="3892917" cy="861774"/>
          </a:xfrm>
          <a:prstGeom prst="rect">
            <a:avLst/>
          </a:prstGeom>
          <a:noFill/>
        </p:spPr>
        <p:txBody>
          <a:bodyPr wrap="square" rtlCol="0">
            <a:spAutoFit/>
          </a:bodyPr>
          <a:lstStyle/>
          <a:p>
            <a:r>
              <a:rPr lang="es-419" sz="2000" dirty="0">
                <a:solidFill>
                  <a:srgbClr val="FFFF00"/>
                </a:solidFill>
                <a:latin typeface="Arial" panose="020B0604020202020204" pitchFamily="34" charset="0"/>
                <a:cs typeface="Arial" panose="020B0604020202020204" pitchFamily="34" charset="0"/>
              </a:rPr>
              <a:t>05 </a:t>
            </a:r>
            <a:r>
              <a:rPr lang="en-US" sz="2000" dirty="0">
                <a:solidFill>
                  <a:srgbClr val="FFFF00"/>
                </a:solidFill>
                <a:latin typeface="Arial" panose="020B0604020202020204" pitchFamily="34" charset="0"/>
                <a:cs typeface="Arial" panose="020B0604020202020204" pitchFamily="34" charset="0"/>
              </a:rPr>
              <a:t>de </a:t>
            </a:r>
            <a:r>
              <a:rPr lang="en-US" sz="2000" dirty="0" err="1">
                <a:solidFill>
                  <a:srgbClr val="FFFF00"/>
                </a:solidFill>
                <a:latin typeface="Arial" panose="020B0604020202020204" pitchFamily="34" charset="0"/>
                <a:cs typeface="Arial" panose="020B0604020202020204" pitchFamily="34" charset="0"/>
              </a:rPr>
              <a:t>marzo</a:t>
            </a:r>
            <a:r>
              <a:rPr lang="en-US" sz="2000" dirty="0">
                <a:solidFill>
                  <a:srgbClr val="FFFF00"/>
                </a:solidFill>
                <a:latin typeface="Arial" panose="020B0604020202020204" pitchFamily="34" charset="0"/>
                <a:cs typeface="Arial" panose="020B0604020202020204" pitchFamily="34" charset="0"/>
              </a:rPr>
              <a:t> 2025 </a:t>
            </a:r>
          </a:p>
          <a:p>
            <a:endParaRPr lang="en-US" sz="1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11:00 a. m. Costa Rica</a:t>
            </a:r>
            <a:endParaRPr lang="es-CR" sz="2000" dirty="0">
              <a:solidFill>
                <a:schemeClr val="bg1"/>
              </a:solidFill>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5"/>
          <a:stretch>
            <a:fillRect/>
          </a:stretch>
        </p:blipFill>
        <p:spPr>
          <a:xfrm>
            <a:off x="9043502" y="3942078"/>
            <a:ext cx="3026578" cy="920025"/>
          </a:xfrm>
          <a:prstGeom prst="rect">
            <a:avLst/>
          </a:prstGeom>
        </p:spPr>
      </p:pic>
      <p:sp>
        <p:nvSpPr>
          <p:cNvPr id="23" name="CuadroTexto 22"/>
          <p:cNvSpPr txBox="1"/>
          <p:nvPr/>
        </p:nvSpPr>
        <p:spPr>
          <a:xfrm>
            <a:off x="9069958" y="3998981"/>
            <a:ext cx="3000122" cy="784830"/>
          </a:xfrm>
          <a:prstGeom prst="rect">
            <a:avLst/>
          </a:prstGeom>
          <a:noFill/>
        </p:spPr>
        <p:txBody>
          <a:bodyPr wrap="square" rtlCol="0">
            <a:spAutoFit/>
          </a:bodyPr>
          <a:lstStyle/>
          <a:p>
            <a:pPr algn="ctr"/>
            <a:r>
              <a:rPr lang="es-MX" sz="1500" dirty="0">
                <a:solidFill>
                  <a:srgbClr val="FFFF00"/>
                </a:solidFill>
                <a:latin typeface="Arial" panose="020B0604020202020204" pitchFamily="34" charset="0"/>
                <a:cs typeface="Arial" panose="020B0604020202020204" pitchFamily="34" charset="0"/>
              </a:rPr>
              <a:t>Bach. Alexa Sánchez Brenes</a:t>
            </a:r>
          </a:p>
          <a:p>
            <a:pPr algn="ctr"/>
            <a:r>
              <a:rPr lang="es-MX" sz="1500" dirty="0">
                <a:solidFill>
                  <a:srgbClr val="FFFF00"/>
                </a:solidFill>
                <a:latin typeface="Arial" panose="020B0604020202020204" pitchFamily="34" charset="0"/>
                <a:cs typeface="Arial" panose="020B0604020202020204" pitchFamily="34" charset="0"/>
              </a:rPr>
              <a:t>Estudiante</a:t>
            </a:r>
          </a:p>
          <a:p>
            <a:pPr algn="ctr"/>
            <a:r>
              <a:rPr lang="es-MX" sz="1500" dirty="0">
                <a:solidFill>
                  <a:srgbClr val="FFFF00"/>
                </a:solidFill>
                <a:latin typeface="Arial" panose="020B0604020202020204" pitchFamily="34" charset="0"/>
                <a:cs typeface="Arial" panose="020B0604020202020204" pitchFamily="34" charset="0"/>
              </a:rPr>
              <a:t>Universidad de Costa Rica</a:t>
            </a:r>
            <a:endParaRPr lang="es-419" sz="1300" dirty="0">
              <a:solidFill>
                <a:srgbClr val="FFFF00"/>
              </a:solidFill>
              <a:latin typeface="Arial" panose="020B0604020202020204" pitchFamily="34" charset="0"/>
              <a:cs typeface="Arial" panose="020B0604020202020204" pitchFamily="34" charset="0"/>
            </a:endParaRPr>
          </a:p>
        </p:txBody>
      </p:sp>
      <p:sp>
        <p:nvSpPr>
          <p:cNvPr id="3" name="CuadroTexto 2"/>
          <p:cNvSpPr txBox="1"/>
          <p:nvPr/>
        </p:nvSpPr>
        <p:spPr>
          <a:xfrm>
            <a:off x="151321" y="1986720"/>
            <a:ext cx="8166516" cy="1600438"/>
          </a:xfrm>
          <a:prstGeom prst="rect">
            <a:avLst/>
          </a:prstGeom>
          <a:noFill/>
        </p:spPr>
        <p:txBody>
          <a:bodyPr wrap="square" rtlCol="0">
            <a:spAutoFit/>
          </a:bodyPr>
          <a:lstStyle/>
          <a:p>
            <a:pPr algn="just"/>
            <a:r>
              <a:rPr lang="es-MX" sz="1400" b="1" dirty="0">
                <a:solidFill>
                  <a:schemeClr val="bg1"/>
                </a:solidFill>
                <a:latin typeface="Calibri" panose="020F0502020204030204" pitchFamily="34" charset="0"/>
                <a:cs typeface="Calibri" panose="020F0502020204030204" pitchFamily="34" charset="0"/>
              </a:rPr>
              <a:t>Resumen de la charla: </a:t>
            </a:r>
            <a:r>
              <a:rPr lang="en-US" sz="1400" dirty="0">
                <a:solidFill>
                  <a:schemeClr val="bg1"/>
                </a:solidFill>
                <a:latin typeface="Calibri" panose="020F0502020204030204" pitchFamily="34" charset="0"/>
                <a:cs typeface="Calibri" panose="020F0502020204030204" pitchFamily="34" charset="0"/>
              </a:rPr>
              <a:t>The wide variety of communication channels through which advertising campaigns can</a:t>
            </a:r>
          </a:p>
          <a:p>
            <a:pPr algn="just"/>
            <a:r>
              <a:rPr lang="en-US" sz="1400" dirty="0">
                <a:solidFill>
                  <a:schemeClr val="bg1"/>
                </a:solidFill>
                <a:latin typeface="Calibri" panose="020F0502020204030204" pitchFamily="34" charset="0"/>
                <a:cs typeface="Calibri" panose="020F0502020204030204" pitchFamily="34" charset="0"/>
              </a:rPr>
              <a:t>reach consumers, has made it crucial for marketing specialists to use predictive tools to identify the most effective strategies for budget optimization. This presentation will discuss Marketing Attribution Models based on neural networks, specifically utilizing LSTM architecture. This approach integrates historical customer data to predict conversion rates and determine the most relevant channels for business decisions, enhanced by attention mechanisms. Additionally, an Encoder-Decoder framework is proposed as a modification to the original architecture</a:t>
            </a:r>
            <a:endParaRPr lang="es-MX"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229955" y="3950995"/>
            <a:ext cx="8087882" cy="954107"/>
          </a:xfrm>
          <a:prstGeom prst="rect">
            <a:avLst/>
          </a:prstGeom>
          <a:noFill/>
        </p:spPr>
        <p:txBody>
          <a:bodyPr wrap="square" rtlCol="0">
            <a:spAutoFit/>
          </a:bodyPr>
          <a:lstStyle/>
          <a:p>
            <a:pPr algn="just"/>
            <a:r>
              <a:rPr lang="es-MX" sz="1400" b="1" dirty="0">
                <a:solidFill>
                  <a:schemeClr val="bg1"/>
                </a:solidFill>
                <a:cs typeface="Arial" panose="020B0604020202020204" pitchFamily="34" charset="0"/>
              </a:rPr>
              <a:t>Bio:</a:t>
            </a:r>
            <a:r>
              <a:rPr lang="es-MX" sz="1200" b="1" dirty="0">
                <a:solidFill>
                  <a:schemeClr val="bg1"/>
                </a:solidFill>
                <a:cs typeface="Arial" panose="020B0604020202020204" pitchFamily="34" charset="0"/>
              </a:rPr>
              <a:t> </a:t>
            </a:r>
            <a:r>
              <a:rPr lang="es-419" sz="1400" dirty="0">
                <a:solidFill>
                  <a:schemeClr val="bg1"/>
                </a:solidFill>
                <a:cs typeface="Arial" panose="020B0604020202020204" pitchFamily="34" charset="0"/>
              </a:rPr>
              <a:t>Egresada del bachillerato en Ciencias Actuariales de la Universidad de Costa Rica, y postulante a la Maestría de Métodos Matemáticos y sus Aplicaciones. Durante los últimos cinco años he sido colaboradora del departamento de Data and </a:t>
            </a:r>
            <a:r>
              <a:rPr lang="es-419" sz="1400" dirty="0" err="1">
                <a:solidFill>
                  <a:schemeClr val="bg1"/>
                </a:solidFill>
                <a:cs typeface="Arial" panose="020B0604020202020204" pitchFamily="34" charset="0"/>
              </a:rPr>
              <a:t>Services</a:t>
            </a:r>
            <a:r>
              <a:rPr lang="es-419" sz="1400" dirty="0">
                <a:solidFill>
                  <a:schemeClr val="bg1"/>
                </a:solidFill>
                <a:cs typeface="Arial" panose="020B0604020202020204" pitchFamily="34" charset="0"/>
              </a:rPr>
              <a:t> de </a:t>
            </a:r>
            <a:r>
              <a:rPr lang="es-419" sz="1400" dirty="0" err="1">
                <a:solidFill>
                  <a:schemeClr val="bg1"/>
                </a:solidFill>
                <a:cs typeface="Arial" panose="020B0604020202020204" pitchFamily="34" charset="0"/>
              </a:rPr>
              <a:t>Mastercard</a:t>
            </a:r>
            <a:r>
              <a:rPr lang="es-419" sz="1400" dirty="0">
                <a:solidFill>
                  <a:schemeClr val="bg1"/>
                </a:solidFill>
                <a:cs typeface="Arial" panose="020B0604020202020204" pitchFamily="34" charset="0"/>
              </a:rPr>
              <a:t>, enfocada en el desarrollo de modelos predictivos y estrategias de prevención de fraude.</a:t>
            </a:r>
            <a:endParaRPr lang="es-419" sz="1400" i="0" u="none" strike="noStrike" baseline="0" dirty="0">
              <a:solidFill>
                <a:schemeClr val="bg1"/>
              </a:solidFill>
            </a:endParaRPr>
          </a:p>
        </p:txBody>
      </p:sp>
      <p:grpSp>
        <p:nvGrpSpPr>
          <p:cNvPr id="13" name="Grupo 12">
            <a:extLst>
              <a:ext uri="{FF2B5EF4-FFF2-40B4-BE49-F238E27FC236}">
                <a16:creationId xmlns:a16="http://schemas.microsoft.com/office/drawing/2014/main" id="{3BEC5F62-148F-73FA-1EEE-B8933E419BF8}"/>
              </a:ext>
            </a:extLst>
          </p:cNvPr>
          <p:cNvGrpSpPr/>
          <p:nvPr/>
        </p:nvGrpSpPr>
        <p:grpSpPr>
          <a:xfrm>
            <a:off x="3083654" y="3558842"/>
            <a:ext cx="1541612" cy="228881"/>
            <a:chOff x="2880188" y="3616751"/>
            <a:chExt cx="1503290" cy="223191"/>
          </a:xfrm>
        </p:grpSpPr>
        <p:sp>
          <p:nvSpPr>
            <p:cNvPr id="26" name="Elipse 25"/>
            <p:cNvSpPr/>
            <p:nvPr/>
          </p:nvSpPr>
          <p:spPr>
            <a:xfrm>
              <a:off x="2880188" y="3617162"/>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9" name="Elipse 28"/>
            <p:cNvSpPr/>
            <p:nvPr/>
          </p:nvSpPr>
          <p:spPr>
            <a:xfrm>
              <a:off x="3514301" y="3616751"/>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0" name="Elipse 29"/>
            <p:cNvSpPr/>
            <p:nvPr/>
          </p:nvSpPr>
          <p:spPr>
            <a:xfrm>
              <a:off x="4148414" y="3616751"/>
              <a:ext cx="235064" cy="2227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8" name="Grupo 7">
            <a:extLst>
              <a:ext uri="{FF2B5EF4-FFF2-40B4-BE49-F238E27FC236}">
                <a16:creationId xmlns:a16="http://schemas.microsoft.com/office/drawing/2014/main" id="{58D8E71A-97C4-E206-CDA3-6580A70FEF28}"/>
              </a:ext>
            </a:extLst>
          </p:cNvPr>
          <p:cNvGrpSpPr/>
          <p:nvPr/>
        </p:nvGrpSpPr>
        <p:grpSpPr>
          <a:xfrm>
            <a:off x="9519836" y="1116808"/>
            <a:ext cx="2468481" cy="2501047"/>
            <a:chOff x="10109999" y="1055775"/>
            <a:chExt cx="2592825" cy="2552007"/>
          </a:xfrm>
        </p:grpSpPr>
        <p:sp>
          <p:nvSpPr>
            <p:cNvPr id="12" name="Elipse 11"/>
            <p:cNvSpPr/>
            <p:nvPr/>
          </p:nvSpPr>
          <p:spPr>
            <a:xfrm>
              <a:off x="10109999" y="1055775"/>
              <a:ext cx="2592825" cy="255200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7" name="Imagen 6"/>
            <p:cNvPicPr>
              <a:picLocks noChangeAspect="1"/>
            </p:cNvPicPr>
            <p:nvPr/>
          </p:nvPicPr>
          <p:blipFill>
            <a:blip r:embed="rId6">
              <a:extLst>
                <a:ext uri="{28A0092B-C50C-407E-A947-70E740481C1C}">
                  <a14:useLocalDpi xmlns:a14="http://schemas.microsoft.com/office/drawing/2010/main" val="0"/>
                </a:ext>
              </a:extLst>
            </a:blip>
            <a:srcRect t="22320" b="22320"/>
            <a:stretch/>
          </p:blipFill>
          <p:spPr>
            <a:xfrm>
              <a:off x="10186318" y="1144641"/>
              <a:ext cx="2389146" cy="2391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sp>
        <p:nvSpPr>
          <p:cNvPr id="17" name="CuadroTexto 16">
            <a:extLst>
              <a:ext uri="{FF2B5EF4-FFF2-40B4-BE49-F238E27FC236}">
                <a16:creationId xmlns:a16="http://schemas.microsoft.com/office/drawing/2014/main" id="{42983030-E32E-9F84-D637-905F8E7C8F21}"/>
              </a:ext>
            </a:extLst>
          </p:cNvPr>
          <p:cNvSpPr txBox="1"/>
          <p:nvPr/>
        </p:nvSpPr>
        <p:spPr>
          <a:xfrm>
            <a:off x="632551" y="6205533"/>
            <a:ext cx="6443818" cy="1015663"/>
          </a:xfrm>
          <a:prstGeom prst="rect">
            <a:avLst/>
          </a:prstGeom>
          <a:noFill/>
        </p:spPr>
        <p:txBody>
          <a:bodyPr wrap="square" rtlCol="0">
            <a:spAutoFit/>
          </a:bodyPr>
          <a:lstStyle/>
          <a:p>
            <a:r>
              <a:rPr lang="es-MX" sz="2000" b="1" dirty="0">
                <a:solidFill>
                  <a:schemeClr val="bg1"/>
                </a:solidFill>
              </a:rPr>
              <a:t>ID: 821 3357 8252 / Acceso: CIMPA</a:t>
            </a:r>
          </a:p>
          <a:p>
            <a:r>
              <a:rPr lang="es-CR" sz="2000" dirty="0">
                <a:solidFill>
                  <a:schemeClr val="bg1"/>
                </a:solidFill>
              </a:rPr>
              <a:t> Aula Especializada CIMPA </a:t>
            </a:r>
          </a:p>
          <a:p>
            <a:r>
              <a:rPr lang="es-CR" sz="2000" b="1" dirty="0">
                <a:solidFill>
                  <a:schemeClr val="bg1"/>
                </a:solidFill>
              </a:rPr>
              <a:t> </a:t>
            </a:r>
          </a:p>
        </p:txBody>
      </p:sp>
      <p:pic>
        <p:nvPicPr>
          <p:cNvPr id="18" name="Imagen 17">
            <a:extLst>
              <a:ext uri="{FF2B5EF4-FFF2-40B4-BE49-F238E27FC236}">
                <a16:creationId xmlns:a16="http://schemas.microsoft.com/office/drawing/2014/main" id="{1D8177DE-38E3-F647-9ED1-95632FAE6ACE}"/>
              </a:ext>
            </a:extLst>
          </p:cNvPr>
          <p:cNvPicPr>
            <a:picLocks noChangeAspect="1"/>
          </p:cNvPicPr>
          <p:nvPr/>
        </p:nvPicPr>
        <p:blipFill>
          <a:blip r:embed="rId7"/>
          <a:stretch>
            <a:fillRect/>
          </a:stretch>
        </p:blipFill>
        <p:spPr>
          <a:xfrm>
            <a:off x="189025" y="6242687"/>
            <a:ext cx="369090" cy="387195"/>
          </a:xfrm>
          <a:prstGeom prst="rect">
            <a:avLst/>
          </a:prstGeom>
        </p:spPr>
      </p:pic>
      <p:pic>
        <p:nvPicPr>
          <p:cNvPr id="14" name="Imagen 13" descr="Imagen que contiene dibujo&#10;&#10;Descripción generada automáticamente">
            <a:extLst>
              <a:ext uri="{FF2B5EF4-FFF2-40B4-BE49-F238E27FC236}">
                <a16:creationId xmlns:a16="http://schemas.microsoft.com/office/drawing/2014/main" id="{32D25DE5-D7A9-7CF3-50C0-6ADA4710D42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04467" y="5272926"/>
            <a:ext cx="254038" cy="281532"/>
          </a:xfrm>
          <a:prstGeom prst="rect">
            <a:avLst/>
          </a:prstGeom>
        </p:spPr>
      </p:pic>
      <p:pic>
        <p:nvPicPr>
          <p:cNvPr id="24" name="Imagen 23" descr="Icono&#10;&#10;Descripción generada automáticamente">
            <a:extLst>
              <a:ext uri="{FF2B5EF4-FFF2-40B4-BE49-F238E27FC236}">
                <a16:creationId xmlns:a16="http://schemas.microsoft.com/office/drawing/2014/main" id="{02A1F735-3906-3C13-68F4-3C8444988C7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4467" y="5707569"/>
            <a:ext cx="281532" cy="281532"/>
          </a:xfrm>
          <a:prstGeom prst="rect">
            <a:avLst/>
          </a:prstGeom>
        </p:spPr>
      </p:pic>
      <p:pic>
        <p:nvPicPr>
          <p:cNvPr id="28" name="Imagen 27">
            <a:extLst>
              <a:ext uri="{FF2B5EF4-FFF2-40B4-BE49-F238E27FC236}">
                <a16:creationId xmlns:a16="http://schemas.microsoft.com/office/drawing/2014/main" id="{DDE8C5A9-4130-89B6-0BDE-0D638F8C2DE8}"/>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9865692" y="5117390"/>
            <a:ext cx="1504117" cy="1504117"/>
          </a:xfrm>
          <a:prstGeom prst="rect">
            <a:avLst/>
          </a:prstGeom>
        </p:spPr>
      </p:pic>
    </p:spTree>
    <p:extLst>
      <p:ext uri="{BB962C8B-B14F-4D97-AF65-F5344CB8AC3E}">
        <p14:creationId xmlns:p14="http://schemas.microsoft.com/office/powerpoint/2010/main" val="26354703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3793</TotalTime>
  <Words>216</Words>
  <Application>Microsoft Office PowerPoint</Application>
  <PresentationFormat>Panorámica</PresentationFormat>
  <Paragraphs>14</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Albertus Extra Bold</vt:lpstr>
      <vt:lpstr>Arial</vt:lpstr>
      <vt:lpstr>Arial Black</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Recepción</dc:creator>
  <cp:lastModifiedBy>MARIA LUISA GONZALEZ CAMPOS</cp:lastModifiedBy>
  <cp:revision>54</cp:revision>
  <dcterms:created xsi:type="dcterms:W3CDTF">2023-05-23T15:03:00Z</dcterms:created>
  <dcterms:modified xsi:type="dcterms:W3CDTF">2025-02-25T20:29:22Z</dcterms:modified>
</cp:coreProperties>
</file>