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0C4E92-3705-41EB-8003-2ED6E477308D}" v="1" dt="2024-12-02T19:59:38.9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LUISA GONZALEZ CAMPOS" userId="20852a76-7b4f-40fa-8ca9-447860e2e8eb" providerId="ADAL" clId="{DD0C4E92-3705-41EB-8003-2ED6E477308D}"/>
    <pc:docChg chg="undo custSel modSld">
      <pc:chgData name="MARIA LUISA GONZALEZ CAMPOS" userId="20852a76-7b4f-40fa-8ca9-447860e2e8eb" providerId="ADAL" clId="{DD0C4E92-3705-41EB-8003-2ED6E477308D}" dt="2024-12-02T19:59:33.395" v="136" actId="1076"/>
      <pc:docMkLst>
        <pc:docMk/>
      </pc:docMkLst>
      <pc:sldChg chg="modSp mod">
        <pc:chgData name="MARIA LUISA GONZALEZ CAMPOS" userId="20852a76-7b4f-40fa-8ca9-447860e2e8eb" providerId="ADAL" clId="{DD0C4E92-3705-41EB-8003-2ED6E477308D}" dt="2024-12-02T19:59:33.395" v="136" actId="1076"/>
        <pc:sldMkLst>
          <pc:docMk/>
          <pc:sldMk cId="2635470348" sldId="256"/>
        </pc:sldMkLst>
        <pc:spChg chg="mod">
          <ac:chgData name="MARIA LUISA GONZALEZ CAMPOS" userId="20852a76-7b4f-40fa-8ca9-447860e2e8eb" providerId="ADAL" clId="{DD0C4E92-3705-41EB-8003-2ED6E477308D}" dt="2024-12-02T19:59:03.657" v="126" actId="1076"/>
          <ac:spMkLst>
            <pc:docMk/>
            <pc:sldMk cId="2635470348" sldId="256"/>
            <ac:spMk id="3" creationId="{00000000-0000-0000-0000-000000000000}"/>
          </ac:spMkLst>
        </pc:spChg>
        <pc:spChg chg="mod">
          <ac:chgData name="MARIA LUISA GONZALEZ CAMPOS" userId="20852a76-7b4f-40fa-8ca9-447860e2e8eb" providerId="ADAL" clId="{DD0C4E92-3705-41EB-8003-2ED6E477308D}" dt="2024-12-02T19:58:49.730" v="121" actId="1076"/>
          <ac:spMkLst>
            <pc:docMk/>
            <pc:sldMk cId="2635470348" sldId="256"/>
            <ac:spMk id="5" creationId="{00000000-0000-0000-0000-000000000000}"/>
          </ac:spMkLst>
        </pc:spChg>
        <pc:spChg chg="mod">
          <ac:chgData name="MARIA LUISA GONZALEZ CAMPOS" userId="20852a76-7b4f-40fa-8ca9-447860e2e8eb" providerId="ADAL" clId="{DD0C4E92-3705-41EB-8003-2ED6E477308D}" dt="2024-12-02T14:22:58.836" v="44" actId="14100"/>
          <ac:spMkLst>
            <pc:docMk/>
            <pc:sldMk cId="2635470348" sldId="256"/>
            <ac:spMk id="20" creationId="{00000000-0000-0000-0000-000000000000}"/>
          </ac:spMkLst>
        </pc:spChg>
        <pc:spChg chg="mod">
          <ac:chgData name="MARIA LUISA GONZALEZ CAMPOS" userId="20852a76-7b4f-40fa-8ca9-447860e2e8eb" providerId="ADAL" clId="{DD0C4E92-3705-41EB-8003-2ED6E477308D}" dt="2024-12-02T14:22:55.415" v="43" actId="1076"/>
          <ac:spMkLst>
            <pc:docMk/>
            <pc:sldMk cId="2635470348" sldId="256"/>
            <ac:spMk id="21" creationId="{00000000-0000-0000-0000-000000000000}"/>
          </ac:spMkLst>
        </pc:spChg>
        <pc:spChg chg="mod">
          <ac:chgData name="MARIA LUISA GONZALEZ CAMPOS" userId="20852a76-7b4f-40fa-8ca9-447860e2e8eb" providerId="ADAL" clId="{DD0C4E92-3705-41EB-8003-2ED6E477308D}" dt="2024-12-02T19:59:22.416" v="133" actId="255"/>
          <ac:spMkLst>
            <pc:docMk/>
            <pc:sldMk cId="2635470348" sldId="256"/>
            <ac:spMk id="22" creationId="{00000000-0000-0000-0000-000000000000}"/>
          </ac:spMkLst>
        </pc:spChg>
        <pc:spChg chg="mod">
          <ac:chgData name="MARIA LUISA GONZALEZ CAMPOS" userId="20852a76-7b4f-40fa-8ca9-447860e2e8eb" providerId="ADAL" clId="{DD0C4E92-3705-41EB-8003-2ED6E477308D}" dt="2024-12-02T19:59:28.006" v="134" actId="1076"/>
          <ac:spMkLst>
            <pc:docMk/>
            <pc:sldMk cId="2635470348" sldId="256"/>
            <ac:spMk id="25" creationId="{00000000-0000-0000-0000-000000000000}"/>
          </ac:spMkLst>
        </pc:spChg>
        <pc:grpChg chg="mod">
          <ac:chgData name="MARIA LUISA GONZALEZ CAMPOS" userId="20852a76-7b4f-40fa-8ca9-447860e2e8eb" providerId="ADAL" clId="{DD0C4E92-3705-41EB-8003-2ED6E477308D}" dt="2024-12-02T19:59:00.025" v="125" actId="1076"/>
          <ac:grpSpMkLst>
            <pc:docMk/>
            <pc:sldMk cId="2635470348" sldId="256"/>
            <ac:grpSpMk id="13" creationId="{3BEC5F62-148F-73FA-1EEE-B8933E419BF8}"/>
          </ac:grpSpMkLst>
        </pc:grpChg>
        <pc:picChg chg="mod">
          <ac:chgData name="MARIA LUISA GONZALEZ CAMPOS" userId="20852a76-7b4f-40fa-8ca9-447860e2e8eb" providerId="ADAL" clId="{DD0C4E92-3705-41EB-8003-2ED6E477308D}" dt="2024-12-02T19:59:30.231" v="135" actId="1076"/>
          <ac:picMkLst>
            <pc:docMk/>
            <pc:sldMk cId="2635470348" sldId="256"/>
            <ac:picMk id="14" creationId="{32D25DE5-D7A9-7CF3-50C0-6ADA4710D428}"/>
          </ac:picMkLst>
        </pc:picChg>
        <pc:picChg chg="mod">
          <ac:chgData name="MARIA LUISA GONZALEZ CAMPOS" userId="20852a76-7b4f-40fa-8ca9-447860e2e8eb" providerId="ADAL" clId="{DD0C4E92-3705-41EB-8003-2ED6E477308D}" dt="2024-12-02T19:59:33.395" v="136" actId="1076"/>
          <ac:picMkLst>
            <pc:docMk/>
            <pc:sldMk cId="2635470348" sldId="256"/>
            <ac:picMk id="24" creationId="{02A1F735-3906-3C13-68F4-3C8444988C7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2/12/2024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7614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2/12/2024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40208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2/12/2024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9687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2/12/2024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91402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2/12/2024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41160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2/12/2024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83668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2/12/2024</a:t>
            </a:fld>
            <a:endParaRPr lang="es-C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50494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2/12/2024</a:t>
            </a:fld>
            <a:endParaRPr lang="es-C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2324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2/12/2024</a:t>
            </a:fld>
            <a:endParaRPr lang="es-C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6587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2/12/2024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36933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2/12/2024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92496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2F7A6-FA65-4AE2-89F6-4345A0D887A9}" type="datetimeFigureOut">
              <a:rPr lang="es-CR" smtClean="0"/>
              <a:t>2/12/2024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14666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905253"/>
            <a:ext cx="12192000" cy="531183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cxnSp>
        <p:nvCxnSpPr>
          <p:cNvPr id="6" name="Conector recto 5"/>
          <p:cNvCxnSpPr/>
          <p:nvPr/>
        </p:nvCxnSpPr>
        <p:spPr>
          <a:xfrm>
            <a:off x="9119063" y="0"/>
            <a:ext cx="16624" cy="773083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10" name="Imagen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248" y="100791"/>
            <a:ext cx="2952750" cy="5715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4244" y="-60716"/>
            <a:ext cx="1734819" cy="894516"/>
          </a:xfrm>
          <a:prstGeom prst="rect">
            <a:avLst/>
          </a:prstGeom>
        </p:spPr>
      </p:pic>
      <p:sp>
        <p:nvSpPr>
          <p:cNvPr id="15" name="Retraso 14"/>
          <p:cNvSpPr/>
          <p:nvPr/>
        </p:nvSpPr>
        <p:spPr>
          <a:xfrm>
            <a:off x="0" y="4911"/>
            <a:ext cx="9043502" cy="6858000"/>
          </a:xfrm>
          <a:prstGeom prst="flowChartDelay">
            <a:avLst/>
          </a:prstGeom>
          <a:solidFill>
            <a:schemeClr val="accent1">
              <a:lumMod val="75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C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rminador 19"/>
          <p:cNvSpPr/>
          <p:nvPr/>
        </p:nvSpPr>
        <p:spPr>
          <a:xfrm>
            <a:off x="854138" y="76515"/>
            <a:ext cx="4088881" cy="400111"/>
          </a:xfrm>
          <a:prstGeom prst="flowChartTerminator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21" name="CuadroTexto 20"/>
          <p:cNvSpPr txBox="1"/>
          <p:nvPr/>
        </p:nvSpPr>
        <p:spPr>
          <a:xfrm>
            <a:off x="827682" y="100294"/>
            <a:ext cx="4089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2000" dirty="0">
                <a:solidFill>
                  <a:schemeClr val="bg1"/>
                </a:solidFill>
                <a:latin typeface="Arial Black" panose="020B0A04020102020204" pitchFamily="34" charset="0"/>
              </a:rPr>
              <a:t>Modalidad híbrida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4922" y="544441"/>
            <a:ext cx="745802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Extra Bold" panose="020E0802040304020204" pitchFamily="34" charset="0"/>
              </a:rPr>
              <a:t>Charla: “</a:t>
            </a:r>
            <a:r>
              <a:rPr lang="es-419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Extra Bold" panose="020E0802040304020204" pitchFamily="34" charset="0"/>
              </a:rPr>
              <a:t>Modelo Actuarial de Transición y Proyección de Salarios Compuestos a Salarios Globales en la Universidad de Costa Rica: </a:t>
            </a:r>
          </a:p>
          <a:p>
            <a:pPr algn="ctr"/>
            <a:r>
              <a:rPr lang="es-419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Extra Bold" panose="020E0802040304020204" pitchFamily="34" charset="0"/>
              </a:rPr>
              <a:t>Impacto de las Leyes 9635 y 10159</a:t>
            </a:r>
            <a:r>
              <a:rPr lang="es-MX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Extra Bold" panose="020E0802040304020204" pitchFamily="34" charset="0"/>
              </a:rPr>
              <a:t>”</a:t>
            </a:r>
            <a:endParaRPr lang="es-CR" sz="1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bertus Extra Bold" panose="020E0802040304020204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1258505" y="5254487"/>
            <a:ext cx="60286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Miércoles 11</a:t>
            </a:r>
            <a:r>
              <a:rPr 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diciembre 2024 </a:t>
            </a:r>
          </a:p>
          <a:p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11:00 a. m. Costa Rica / Miniauditorio CIMPA/</a:t>
            </a: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EMat</a:t>
            </a:r>
            <a:endParaRPr lang="es-C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43502" y="3942078"/>
            <a:ext cx="3026578" cy="920025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069958" y="3998981"/>
            <a:ext cx="300012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5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Luis Alberto Juárez Potoy</a:t>
            </a:r>
          </a:p>
          <a:p>
            <a:pPr algn="ctr"/>
            <a:r>
              <a:rPr lang="es-MX" sz="15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Estudiante</a:t>
            </a:r>
          </a:p>
          <a:p>
            <a:pPr algn="ctr"/>
            <a:r>
              <a:rPr lang="es-MX" sz="15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 de Costa Rica </a:t>
            </a:r>
          </a:p>
          <a:p>
            <a:pPr algn="ctr"/>
            <a:endParaRPr lang="es-419" sz="13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86706" y="1560104"/>
            <a:ext cx="81665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b="1" dirty="0">
                <a:solidFill>
                  <a:schemeClr val="bg1"/>
                </a:solidFill>
              </a:rPr>
              <a:t>Resumen de la charla: </a:t>
            </a:r>
            <a:r>
              <a:rPr lang="es-419" sz="1200" dirty="0">
                <a:solidFill>
                  <a:schemeClr val="bg1"/>
                </a:solidFill>
              </a:rPr>
              <a:t>En respuesta a los desafíos fiscales y administrativos, Costa Rica promulgó la Ley 9635 de Fortalecimiento de las Finanzas Públicas en 2018 y la Ley 10159 Marco de Empleo Público en 2022. Estas leyes buscan modernizar y regular el sistema de empleo público, promoviendo la eficiencia, equidad y transparencia en la administración pública. La Ley 9635 establece reglas para la remuneración de los servidores del Estado, mientras que la Ley Marco de Empleo Público propone</a:t>
            </a:r>
          </a:p>
          <a:p>
            <a:pPr algn="just"/>
            <a:r>
              <a:rPr lang="es-419" sz="1200" dirty="0">
                <a:solidFill>
                  <a:schemeClr val="bg1"/>
                </a:solidFill>
              </a:rPr>
              <a:t>un sistema de salario global para asegurar condiciones laborales equitativas.</a:t>
            </a:r>
          </a:p>
          <a:p>
            <a:pPr algn="just"/>
            <a:r>
              <a:rPr lang="es-419" sz="1200" dirty="0">
                <a:solidFill>
                  <a:schemeClr val="bg1"/>
                </a:solidFill>
              </a:rPr>
              <a:t>Esta investigación se enfoca en analizar los escenarios salariales en la Universidad de Costa Rica bajo estas nuevas regulaciones. Proyecta el comportamiento futuro de los gastos salariales y propone soluciones para la adopción del esquema de salario global. Además, modela las probabilidades de transición entre esquemas y realiza proyecciones actuariales para evaluar el impacto económico y presupuestario, con el objetivo de apoyar la implementación de un sistema salarial más equitativo en las entidades públicas del Estado</a:t>
            </a:r>
            <a:endParaRPr lang="es-MX" sz="1600" dirty="0">
              <a:solidFill>
                <a:schemeClr val="bg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29955" y="3768668"/>
            <a:ext cx="80878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b="1" dirty="0">
                <a:solidFill>
                  <a:schemeClr val="bg1"/>
                </a:solidFill>
                <a:cs typeface="Arial" panose="020B0604020202020204" pitchFamily="34" charset="0"/>
              </a:rPr>
              <a:t>Bio: </a:t>
            </a:r>
            <a:r>
              <a:rPr lang="es-419" sz="1200" dirty="0">
                <a:solidFill>
                  <a:schemeClr val="bg1"/>
                </a:solidFill>
              </a:rPr>
              <a:t>Soy egresado de la Carrera de Ciencias Actuariales en la Universidad de Costa Rica (UCR). Tuve el placer de estudiar un verano en Brasil en el Instituto de Matemática Pura y Aplicada (IMPA), donde me especialicé en la modelación dinámica de cadenas de </a:t>
            </a:r>
            <a:r>
              <a:rPr lang="es-419" sz="1200" dirty="0" err="1">
                <a:solidFill>
                  <a:schemeClr val="bg1"/>
                </a:solidFill>
              </a:rPr>
              <a:t>Markov</a:t>
            </a:r>
            <a:r>
              <a:rPr lang="es-419" sz="1200" dirty="0">
                <a:solidFill>
                  <a:schemeClr val="bg1"/>
                </a:solidFill>
              </a:rPr>
              <a:t>. Además, cuento con una certificación profesional en el área de ciencias de datos del MIT.</a:t>
            </a:r>
          </a:p>
          <a:p>
            <a:pPr algn="just"/>
            <a:r>
              <a:rPr lang="es-419" sz="1200" dirty="0">
                <a:solidFill>
                  <a:schemeClr val="bg1"/>
                </a:solidFill>
              </a:rPr>
              <a:t>Actualmente, me desempeño como profesor en la UCR y estoy en la etapa final de la Maestría Profesional en Ciencias Actuariales en la misma institución. Cuento con más de cuatro años de experiencia en el mercado laboral, donde mis</a:t>
            </a:r>
          </a:p>
          <a:p>
            <a:pPr algn="just"/>
            <a:r>
              <a:rPr lang="es-419" sz="1200" dirty="0">
                <a:solidFill>
                  <a:schemeClr val="bg1"/>
                </a:solidFill>
              </a:rPr>
              <a:t>principales funciones se centran en la creación, desarrollo e implementación de modelos matemáticos en el área de riesgos</a:t>
            </a:r>
          </a:p>
          <a:p>
            <a:pPr algn="just"/>
            <a:r>
              <a:rPr lang="es-419" sz="1200" dirty="0">
                <a:solidFill>
                  <a:schemeClr val="bg1"/>
                </a:solidFill>
              </a:rPr>
              <a:t>y la optimización de procesos.</a:t>
            </a: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3BEC5F62-148F-73FA-1EEE-B8933E419BF8}"/>
              </a:ext>
            </a:extLst>
          </p:cNvPr>
          <p:cNvGrpSpPr/>
          <p:nvPr/>
        </p:nvGrpSpPr>
        <p:grpSpPr>
          <a:xfrm>
            <a:off x="3064493" y="3410068"/>
            <a:ext cx="1541612" cy="228881"/>
            <a:chOff x="2880188" y="3616751"/>
            <a:chExt cx="1503290" cy="223191"/>
          </a:xfrm>
        </p:grpSpPr>
        <p:sp>
          <p:nvSpPr>
            <p:cNvPr id="26" name="Elipse 25"/>
            <p:cNvSpPr/>
            <p:nvPr/>
          </p:nvSpPr>
          <p:spPr>
            <a:xfrm>
              <a:off x="2880188" y="3617162"/>
              <a:ext cx="235064" cy="22278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R"/>
            </a:p>
          </p:txBody>
        </p:sp>
        <p:sp>
          <p:nvSpPr>
            <p:cNvPr id="29" name="Elipse 28"/>
            <p:cNvSpPr/>
            <p:nvPr/>
          </p:nvSpPr>
          <p:spPr>
            <a:xfrm>
              <a:off x="3514301" y="3616751"/>
              <a:ext cx="235064" cy="22278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R"/>
            </a:p>
          </p:txBody>
        </p:sp>
        <p:sp>
          <p:nvSpPr>
            <p:cNvPr id="30" name="Elipse 29"/>
            <p:cNvSpPr/>
            <p:nvPr/>
          </p:nvSpPr>
          <p:spPr>
            <a:xfrm>
              <a:off x="4148414" y="3616751"/>
              <a:ext cx="235064" cy="22278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R"/>
            </a:p>
          </p:txBody>
        </p:sp>
      </p:grpSp>
      <p:grpSp>
        <p:nvGrpSpPr>
          <p:cNvPr id="8" name="Grupo 7">
            <a:extLst>
              <a:ext uri="{FF2B5EF4-FFF2-40B4-BE49-F238E27FC236}">
                <a16:creationId xmlns:a16="http://schemas.microsoft.com/office/drawing/2014/main" id="{58D8E71A-97C4-E206-CDA3-6580A70FEF28}"/>
              </a:ext>
            </a:extLst>
          </p:cNvPr>
          <p:cNvGrpSpPr/>
          <p:nvPr/>
        </p:nvGrpSpPr>
        <p:grpSpPr>
          <a:xfrm>
            <a:off x="9519836" y="1116808"/>
            <a:ext cx="2468481" cy="2501047"/>
            <a:chOff x="10109999" y="1055775"/>
            <a:chExt cx="2592825" cy="2552007"/>
          </a:xfrm>
        </p:grpSpPr>
        <p:sp>
          <p:nvSpPr>
            <p:cNvPr id="12" name="Elipse 11"/>
            <p:cNvSpPr/>
            <p:nvPr/>
          </p:nvSpPr>
          <p:spPr>
            <a:xfrm>
              <a:off x="10109999" y="1055775"/>
              <a:ext cx="2592825" cy="2552007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R"/>
            </a:p>
          </p:txBody>
        </p:sp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926" b="9926"/>
            <a:stretch/>
          </p:blipFill>
          <p:spPr>
            <a:xfrm>
              <a:off x="10227103" y="1157975"/>
              <a:ext cx="2389146" cy="2391966"/>
            </a:xfrm>
            <a:prstGeom prst="ellipse">
              <a:avLst/>
            </a:prstGeom>
            <a:ln w="63500" cap="rnd">
              <a:solidFill>
                <a:srgbClr val="333333"/>
              </a:solidFill>
            </a:ln>
            <a:effectLst>
              <a:outerShdw blurRad="381000" dist="292100" dir="5400000" sx="-80000" sy="-18000" rotWithShape="0">
                <a:srgbClr val="000000">
                  <a:alpha val="22000"/>
                </a:srgbClr>
              </a:outerShdw>
            </a:effectLst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</p:pic>
      </p:grpSp>
      <p:sp>
        <p:nvSpPr>
          <p:cNvPr id="17" name="CuadroTexto 16">
            <a:extLst>
              <a:ext uri="{FF2B5EF4-FFF2-40B4-BE49-F238E27FC236}">
                <a16:creationId xmlns:a16="http://schemas.microsoft.com/office/drawing/2014/main" id="{42983030-E32E-9F84-D637-905F8E7C8F21}"/>
              </a:ext>
            </a:extLst>
          </p:cNvPr>
          <p:cNvSpPr txBox="1"/>
          <p:nvPr/>
        </p:nvSpPr>
        <p:spPr>
          <a:xfrm>
            <a:off x="613390" y="6327615"/>
            <a:ext cx="6443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solidFill>
                  <a:schemeClr val="bg1"/>
                </a:solidFill>
              </a:rPr>
              <a:t>ID: 848 7885 4939 / Acceso: CIMPA</a:t>
            </a:r>
            <a:r>
              <a:rPr lang="es-CR" sz="2000" b="1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1D8177DE-38E3-F647-9ED1-95632FAE6AC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9025" y="6278199"/>
            <a:ext cx="369090" cy="387195"/>
          </a:xfrm>
          <a:prstGeom prst="rect">
            <a:avLst/>
          </a:prstGeom>
        </p:spPr>
      </p:pic>
      <p:pic>
        <p:nvPicPr>
          <p:cNvPr id="14" name="Imagen 13" descr="Imagen que contiene dibujo&#10;&#10;Descripción generada automáticamente">
            <a:extLst>
              <a:ext uri="{FF2B5EF4-FFF2-40B4-BE49-F238E27FC236}">
                <a16:creationId xmlns:a16="http://schemas.microsoft.com/office/drawing/2014/main" id="{32D25DE5-D7A9-7CF3-50C0-6ADA4710D42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467" y="5322181"/>
            <a:ext cx="254038" cy="281532"/>
          </a:xfrm>
          <a:prstGeom prst="rect">
            <a:avLst/>
          </a:prstGeom>
        </p:spPr>
      </p:pic>
      <p:pic>
        <p:nvPicPr>
          <p:cNvPr id="24" name="Imagen 23" descr="Icono&#10;&#10;Descripción generada automáticamente">
            <a:extLst>
              <a:ext uri="{FF2B5EF4-FFF2-40B4-BE49-F238E27FC236}">
                <a16:creationId xmlns:a16="http://schemas.microsoft.com/office/drawing/2014/main" id="{02A1F735-3906-3C13-68F4-3C8444988C7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720" y="5761556"/>
            <a:ext cx="281532" cy="281532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DDE8C5A9-4130-89B6-0BDE-0D638F8C2DE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65692" y="5117390"/>
            <a:ext cx="1504117" cy="1504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4703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3661</TotalTime>
  <Words>379</Words>
  <Application>Microsoft Office PowerPoint</Application>
  <PresentationFormat>Panorámica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Albertus Extra Bold</vt:lpstr>
      <vt:lpstr>Arial</vt:lpstr>
      <vt:lpstr>Arial Black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Recepción</dc:creator>
  <cp:lastModifiedBy>MARIA LUISA GONZALEZ CAMPOS</cp:lastModifiedBy>
  <cp:revision>53</cp:revision>
  <dcterms:created xsi:type="dcterms:W3CDTF">2023-05-23T15:03:00Z</dcterms:created>
  <dcterms:modified xsi:type="dcterms:W3CDTF">2024-12-02T19:59:42Z</dcterms:modified>
</cp:coreProperties>
</file>