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69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LUISA GONZALEZ CAMPOS" userId="20852a76-7b4f-40fa-8ca9-447860e2e8eb" providerId="ADAL" clId="{99AFB124-4EAF-40F9-82FA-0DFD4EDE65CD}"/>
    <pc:docChg chg="modSld">
      <pc:chgData name="MARIA LUISA GONZALEZ CAMPOS" userId="20852a76-7b4f-40fa-8ca9-447860e2e8eb" providerId="ADAL" clId="{99AFB124-4EAF-40F9-82FA-0DFD4EDE65CD}" dt="2024-11-06T12:37:00.430" v="13" actId="20577"/>
      <pc:docMkLst>
        <pc:docMk/>
      </pc:docMkLst>
      <pc:sldChg chg="modSp mod">
        <pc:chgData name="MARIA LUISA GONZALEZ CAMPOS" userId="20852a76-7b4f-40fa-8ca9-447860e2e8eb" providerId="ADAL" clId="{99AFB124-4EAF-40F9-82FA-0DFD4EDE65CD}" dt="2024-11-06T12:37:00.430" v="13" actId="20577"/>
        <pc:sldMkLst>
          <pc:docMk/>
          <pc:sldMk cId="2635470348" sldId="256"/>
        </pc:sldMkLst>
        <pc:spChg chg="mod">
          <ac:chgData name="MARIA LUISA GONZALEZ CAMPOS" userId="20852a76-7b4f-40fa-8ca9-447860e2e8eb" providerId="ADAL" clId="{99AFB124-4EAF-40F9-82FA-0DFD4EDE65CD}" dt="2024-11-06T12:37:00.430" v="13" actId="20577"/>
          <ac:spMkLst>
            <pc:docMk/>
            <pc:sldMk cId="2635470348"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R"/>
          </a:p>
        </p:txBody>
      </p:sp>
      <p:sp>
        <p:nvSpPr>
          <p:cNvPr id="4" name="Marcador de fecha 3"/>
          <p:cNvSpPr>
            <a:spLocks noGrp="1"/>
          </p:cNvSpPr>
          <p:nvPr>
            <p:ph type="dt" sz="half" idx="10"/>
          </p:nvPr>
        </p:nvSpPr>
        <p:spPr/>
        <p:txBody>
          <a:bodyPr/>
          <a:lstStyle/>
          <a:p>
            <a:fld id="{D962F7A6-FA65-4AE2-89F6-4345A0D887A9}" type="datetimeFigureOut">
              <a:rPr lang="es-CR" smtClean="0"/>
              <a:t>5/11/2024</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27761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D962F7A6-FA65-4AE2-89F6-4345A0D887A9}" type="datetimeFigureOut">
              <a:rPr lang="es-CR" smtClean="0"/>
              <a:t>5/11/2024</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2240208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D962F7A6-FA65-4AE2-89F6-4345A0D887A9}" type="datetimeFigureOut">
              <a:rPr lang="es-CR" smtClean="0"/>
              <a:t>5/11/2024</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319687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D962F7A6-FA65-4AE2-89F6-4345A0D887A9}" type="datetimeFigureOut">
              <a:rPr lang="es-CR" smtClean="0"/>
              <a:t>5/11/2024</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891402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D962F7A6-FA65-4AE2-89F6-4345A0D887A9}" type="datetimeFigureOut">
              <a:rPr lang="es-CR" smtClean="0"/>
              <a:t>5/11/2024</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1341160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p:cNvSpPr>
            <a:spLocks noGrp="1"/>
          </p:cNvSpPr>
          <p:nvPr>
            <p:ph type="dt" sz="half" idx="10"/>
          </p:nvPr>
        </p:nvSpPr>
        <p:spPr/>
        <p:txBody>
          <a:bodyPr/>
          <a:lstStyle/>
          <a:p>
            <a:fld id="{D962F7A6-FA65-4AE2-89F6-4345A0D887A9}" type="datetimeFigureOut">
              <a:rPr lang="es-CR" smtClean="0"/>
              <a:t>5/11/2024</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348366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p:cNvSpPr>
            <a:spLocks noGrp="1"/>
          </p:cNvSpPr>
          <p:nvPr>
            <p:ph type="dt" sz="half" idx="10"/>
          </p:nvPr>
        </p:nvSpPr>
        <p:spPr/>
        <p:txBody>
          <a:bodyPr/>
          <a:lstStyle/>
          <a:p>
            <a:fld id="{D962F7A6-FA65-4AE2-89F6-4345A0D887A9}" type="datetimeFigureOut">
              <a:rPr lang="es-CR" smtClean="0"/>
              <a:t>5/11/2024</a:t>
            </a:fld>
            <a:endParaRPr lang="es-CR"/>
          </a:p>
        </p:txBody>
      </p:sp>
      <p:sp>
        <p:nvSpPr>
          <p:cNvPr id="8" name="Marcador de pie de página 7"/>
          <p:cNvSpPr>
            <a:spLocks noGrp="1"/>
          </p:cNvSpPr>
          <p:nvPr>
            <p:ph type="ftr" sz="quarter" idx="11"/>
          </p:nvPr>
        </p:nvSpPr>
        <p:spPr/>
        <p:txBody>
          <a:bodyPr/>
          <a:lstStyle/>
          <a:p>
            <a:endParaRPr lang="es-CR"/>
          </a:p>
        </p:txBody>
      </p:sp>
      <p:sp>
        <p:nvSpPr>
          <p:cNvPr id="9" name="Marcador de número de diapositiva 8"/>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105049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fecha 2"/>
          <p:cNvSpPr>
            <a:spLocks noGrp="1"/>
          </p:cNvSpPr>
          <p:nvPr>
            <p:ph type="dt" sz="half" idx="10"/>
          </p:nvPr>
        </p:nvSpPr>
        <p:spPr/>
        <p:txBody>
          <a:bodyPr/>
          <a:lstStyle/>
          <a:p>
            <a:fld id="{D962F7A6-FA65-4AE2-89F6-4345A0D887A9}" type="datetimeFigureOut">
              <a:rPr lang="es-CR" smtClean="0"/>
              <a:t>5/11/2024</a:t>
            </a:fld>
            <a:endParaRPr lang="es-CR"/>
          </a:p>
        </p:txBody>
      </p:sp>
      <p:sp>
        <p:nvSpPr>
          <p:cNvPr id="4" name="Marcador de pie de página 3"/>
          <p:cNvSpPr>
            <a:spLocks noGrp="1"/>
          </p:cNvSpPr>
          <p:nvPr>
            <p:ph type="ftr" sz="quarter" idx="11"/>
          </p:nvPr>
        </p:nvSpPr>
        <p:spPr/>
        <p:txBody>
          <a:bodyPr/>
          <a:lstStyle/>
          <a:p>
            <a:endParaRPr lang="es-CR"/>
          </a:p>
        </p:txBody>
      </p:sp>
      <p:sp>
        <p:nvSpPr>
          <p:cNvPr id="5" name="Marcador de número de diapositiva 4"/>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4223249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962F7A6-FA65-4AE2-89F6-4345A0D887A9}" type="datetimeFigureOut">
              <a:rPr lang="es-CR" smtClean="0"/>
              <a:t>5/11/2024</a:t>
            </a:fld>
            <a:endParaRPr lang="es-CR"/>
          </a:p>
        </p:txBody>
      </p:sp>
      <p:sp>
        <p:nvSpPr>
          <p:cNvPr id="3" name="Marcador de pie de página 2"/>
          <p:cNvSpPr>
            <a:spLocks noGrp="1"/>
          </p:cNvSpPr>
          <p:nvPr>
            <p:ph type="ftr" sz="quarter" idx="11"/>
          </p:nvPr>
        </p:nvSpPr>
        <p:spPr/>
        <p:txBody>
          <a:bodyPr/>
          <a:lstStyle/>
          <a:p>
            <a:endParaRPr lang="es-CR"/>
          </a:p>
        </p:txBody>
      </p:sp>
      <p:sp>
        <p:nvSpPr>
          <p:cNvPr id="4" name="Marcador de número de diapositiva 3"/>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1965876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962F7A6-FA65-4AE2-89F6-4345A0D887A9}" type="datetimeFigureOut">
              <a:rPr lang="es-CR" smtClean="0"/>
              <a:t>5/11/2024</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233693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962F7A6-FA65-4AE2-89F6-4345A0D887A9}" type="datetimeFigureOut">
              <a:rPr lang="es-CR" smtClean="0"/>
              <a:t>5/11/2024</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792496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2F7A6-FA65-4AE2-89F6-4345A0D887A9}" type="datetimeFigureOut">
              <a:rPr lang="es-CR" smtClean="0"/>
              <a:t>5/11/2024</a:t>
            </a:fld>
            <a:endParaRPr lang="es-C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233C0-B9FD-43F3-A8A6-210F651AE5A6}" type="slidenum">
              <a:rPr lang="es-CR" smtClean="0"/>
              <a:t>‹Nº›</a:t>
            </a:fld>
            <a:endParaRPr lang="es-CR"/>
          </a:p>
        </p:txBody>
      </p:sp>
    </p:spTree>
    <p:extLst>
      <p:ext uri="{BB962C8B-B14F-4D97-AF65-F5344CB8AC3E}">
        <p14:creationId xmlns:p14="http://schemas.microsoft.com/office/powerpoint/2010/main" val="1514666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905253"/>
            <a:ext cx="12192000" cy="5311833"/>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cxnSp>
        <p:nvCxnSpPr>
          <p:cNvPr id="6" name="Conector recto 5"/>
          <p:cNvCxnSpPr/>
          <p:nvPr/>
        </p:nvCxnSpPr>
        <p:spPr>
          <a:xfrm>
            <a:off x="9119063" y="0"/>
            <a:ext cx="16624" cy="773083"/>
          </a:xfrm>
          <a:prstGeom prst="line">
            <a:avLst/>
          </a:prstGeom>
        </p:spPr>
        <p:style>
          <a:lnRef idx="1">
            <a:schemeClr val="accent5"/>
          </a:lnRef>
          <a:fillRef idx="0">
            <a:schemeClr val="accent5"/>
          </a:fillRef>
          <a:effectRef idx="0">
            <a:schemeClr val="accent5"/>
          </a:effectRef>
          <a:fontRef idx="minor">
            <a:schemeClr val="tx1"/>
          </a:fontRef>
        </p:style>
      </p:cxnSp>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1248" y="100791"/>
            <a:ext cx="2952750" cy="571500"/>
          </a:xfrm>
          <a:prstGeom prst="rect">
            <a:avLst/>
          </a:prstGeom>
        </p:spPr>
      </p:pic>
      <p:pic>
        <p:nvPicPr>
          <p:cNvPr id="11" name="Imagen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4244" y="-60716"/>
            <a:ext cx="1734819" cy="894516"/>
          </a:xfrm>
          <a:prstGeom prst="rect">
            <a:avLst/>
          </a:prstGeom>
        </p:spPr>
      </p:pic>
      <p:sp>
        <p:nvSpPr>
          <p:cNvPr id="15" name="Retraso 14"/>
          <p:cNvSpPr/>
          <p:nvPr/>
        </p:nvSpPr>
        <p:spPr>
          <a:xfrm>
            <a:off x="0" y="4911"/>
            <a:ext cx="9043502" cy="6858000"/>
          </a:xfrm>
          <a:prstGeom prst="flowChartDelay">
            <a:avLst/>
          </a:prstGeom>
          <a:solidFill>
            <a:schemeClr val="accent1">
              <a:lumMod val="75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CR" sz="1200" dirty="0">
              <a:latin typeface="Arial" panose="020B0604020202020204" pitchFamily="34" charset="0"/>
              <a:cs typeface="Arial" panose="020B0604020202020204" pitchFamily="34" charset="0"/>
            </a:endParaRPr>
          </a:p>
        </p:txBody>
      </p:sp>
      <p:sp>
        <p:nvSpPr>
          <p:cNvPr id="20" name="Terminador 19"/>
          <p:cNvSpPr/>
          <p:nvPr/>
        </p:nvSpPr>
        <p:spPr>
          <a:xfrm>
            <a:off x="295329" y="271617"/>
            <a:ext cx="6248984" cy="374073"/>
          </a:xfrm>
          <a:prstGeom prst="flowChartTerminator">
            <a:avLst/>
          </a:prstGeom>
          <a:solidFill>
            <a:schemeClr val="accent4">
              <a:lumMod val="60000"/>
              <a:lumOff val="4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R"/>
          </a:p>
        </p:txBody>
      </p:sp>
      <p:sp>
        <p:nvSpPr>
          <p:cNvPr id="21" name="CuadroTexto 20"/>
          <p:cNvSpPr txBox="1"/>
          <p:nvPr/>
        </p:nvSpPr>
        <p:spPr>
          <a:xfrm>
            <a:off x="294691" y="273946"/>
            <a:ext cx="6248984" cy="400110"/>
          </a:xfrm>
          <a:prstGeom prst="rect">
            <a:avLst/>
          </a:prstGeom>
          <a:noFill/>
        </p:spPr>
        <p:txBody>
          <a:bodyPr wrap="square" rtlCol="0">
            <a:spAutoFit/>
          </a:bodyPr>
          <a:lstStyle/>
          <a:p>
            <a:pPr algn="ctr"/>
            <a:r>
              <a:rPr lang="es-CR" sz="2000" dirty="0">
                <a:solidFill>
                  <a:schemeClr val="bg1"/>
                </a:solidFill>
                <a:latin typeface="Arial Black" panose="020B0A04020102020204" pitchFamily="34" charset="0"/>
              </a:rPr>
              <a:t>Modalidad Híbrida</a:t>
            </a:r>
          </a:p>
        </p:txBody>
      </p:sp>
      <p:sp>
        <p:nvSpPr>
          <p:cNvPr id="22" name="CuadroTexto 21"/>
          <p:cNvSpPr txBox="1"/>
          <p:nvPr/>
        </p:nvSpPr>
        <p:spPr>
          <a:xfrm>
            <a:off x="228777" y="986911"/>
            <a:ext cx="7379386" cy="707886"/>
          </a:xfrm>
          <a:prstGeom prst="rect">
            <a:avLst/>
          </a:prstGeom>
          <a:noFill/>
        </p:spPr>
        <p:txBody>
          <a:bodyPr wrap="square" rtlCol="0">
            <a:spAutoFit/>
          </a:bodyPr>
          <a:lstStyle/>
          <a:p>
            <a:pPr algn="ctr"/>
            <a:r>
              <a:rPr lang="es-MX" sz="2000" b="1" dirty="0">
                <a:solidFill>
                  <a:schemeClr val="bg1"/>
                </a:solidFill>
                <a:effectLst>
                  <a:outerShdw blurRad="38100" dist="38100" dir="2700000" algn="tl">
                    <a:srgbClr val="000000">
                      <a:alpha val="43137"/>
                    </a:srgbClr>
                  </a:outerShdw>
                </a:effectLst>
                <a:latin typeface="Albertus Extra Bold" panose="020E0802040304020204" pitchFamily="34" charset="0"/>
              </a:rPr>
              <a:t>Charla: “</a:t>
            </a:r>
            <a:r>
              <a:rPr lang="es-419" sz="2000" dirty="0">
                <a:solidFill>
                  <a:schemeClr val="bg1"/>
                </a:solidFill>
                <a:effectLst>
                  <a:outerShdw blurRad="38100" dist="38100" dir="2700000" algn="tl">
                    <a:srgbClr val="000000">
                      <a:alpha val="43137"/>
                    </a:srgbClr>
                  </a:outerShdw>
                </a:effectLst>
                <a:latin typeface="Albertus Extra Bold" panose="020E0802040304020204" pitchFamily="34" charset="0"/>
              </a:rPr>
              <a:t>Tejiendo el Mañana: Cadenas Intergeneracionales y la Regla de Oro en Sistemas de Pensiones</a:t>
            </a:r>
            <a:r>
              <a:rPr lang="es-MX" sz="2000" b="1" dirty="0">
                <a:solidFill>
                  <a:schemeClr val="bg1"/>
                </a:solidFill>
                <a:effectLst>
                  <a:outerShdw blurRad="38100" dist="38100" dir="2700000" algn="tl">
                    <a:srgbClr val="000000">
                      <a:alpha val="43137"/>
                    </a:srgbClr>
                  </a:outerShdw>
                </a:effectLst>
                <a:latin typeface="Albertus Extra Bold" panose="020E0802040304020204" pitchFamily="34" charset="0"/>
              </a:rPr>
              <a:t>”</a:t>
            </a:r>
            <a:endParaRPr lang="es-CR" sz="2000" b="1" dirty="0">
              <a:solidFill>
                <a:schemeClr val="bg1"/>
              </a:solidFill>
              <a:effectLst>
                <a:outerShdw blurRad="38100" dist="38100" dir="2700000" algn="tl">
                  <a:srgbClr val="000000">
                    <a:alpha val="43137"/>
                  </a:srgbClr>
                </a:outerShdw>
              </a:effectLst>
              <a:latin typeface="Albertus Extra Bold" panose="020E0802040304020204" pitchFamily="34" charset="0"/>
            </a:endParaRPr>
          </a:p>
        </p:txBody>
      </p:sp>
      <p:sp>
        <p:nvSpPr>
          <p:cNvPr id="25" name="CuadroTexto 24"/>
          <p:cNvSpPr txBox="1"/>
          <p:nvPr/>
        </p:nvSpPr>
        <p:spPr>
          <a:xfrm>
            <a:off x="1258505" y="5272735"/>
            <a:ext cx="3892917" cy="861774"/>
          </a:xfrm>
          <a:prstGeom prst="rect">
            <a:avLst/>
          </a:prstGeom>
          <a:noFill/>
        </p:spPr>
        <p:txBody>
          <a:bodyPr wrap="square" rtlCol="0">
            <a:spAutoFit/>
          </a:bodyPr>
          <a:lstStyle/>
          <a:p>
            <a:r>
              <a:rPr lang="es-419" sz="2000" dirty="0">
                <a:solidFill>
                  <a:srgbClr val="FFFF00"/>
                </a:solidFill>
                <a:latin typeface="Arial" panose="020B0604020202020204" pitchFamily="34" charset="0"/>
                <a:cs typeface="Arial" panose="020B0604020202020204" pitchFamily="34" charset="0"/>
              </a:rPr>
              <a:t>Miércoles</a:t>
            </a:r>
            <a:r>
              <a:rPr lang="en-US" sz="2000" dirty="0">
                <a:solidFill>
                  <a:srgbClr val="FFFF00"/>
                </a:solidFill>
                <a:latin typeface="Arial" panose="020B0604020202020204" pitchFamily="34" charset="0"/>
                <a:cs typeface="Arial" panose="020B0604020202020204" pitchFamily="34" charset="0"/>
              </a:rPr>
              <a:t> 13 de noviembre 2024 </a:t>
            </a:r>
          </a:p>
          <a:p>
            <a:endParaRPr lang="en-US" sz="1000"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11:00 a. m. Costa Rica</a:t>
            </a:r>
            <a:endParaRPr lang="es-CR" sz="2000" dirty="0">
              <a:solidFill>
                <a:schemeClr val="bg1"/>
              </a:solidFill>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5"/>
          <a:stretch>
            <a:fillRect/>
          </a:stretch>
        </p:blipFill>
        <p:spPr>
          <a:xfrm>
            <a:off x="9043502" y="3942078"/>
            <a:ext cx="3026578" cy="920025"/>
          </a:xfrm>
          <a:prstGeom prst="rect">
            <a:avLst/>
          </a:prstGeom>
        </p:spPr>
      </p:pic>
      <p:sp>
        <p:nvSpPr>
          <p:cNvPr id="23" name="CuadroTexto 22"/>
          <p:cNvSpPr txBox="1"/>
          <p:nvPr/>
        </p:nvSpPr>
        <p:spPr>
          <a:xfrm>
            <a:off x="9056730" y="3941116"/>
            <a:ext cx="3000122" cy="1154162"/>
          </a:xfrm>
          <a:prstGeom prst="rect">
            <a:avLst/>
          </a:prstGeom>
          <a:noFill/>
        </p:spPr>
        <p:txBody>
          <a:bodyPr wrap="square" rtlCol="0">
            <a:spAutoFit/>
          </a:bodyPr>
          <a:lstStyle/>
          <a:p>
            <a:pPr algn="ctr"/>
            <a:r>
              <a:rPr lang="es-MX" sz="1400" dirty="0" err="1">
                <a:solidFill>
                  <a:srgbClr val="FFFF00"/>
                </a:solidFill>
                <a:latin typeface="Arial" panose="020B0604020202020204" pitchFamily="34" charset="0"/>
                <a:cs typeface="Arial" panose="020B0604020202020204" pitchFamily="34" charset="0"/>
              </a:rPr>
              <a:t>M.Sc</a:t>
            </a:r>
            <a:r>
              <a:rPr lang="es-MX" sz="1400" dirty="0">
                <a:solidFill>
                  <a:srgbClr val="FFFF00"/>
                </a:solidFill>
                <a:latin typeface="Arial" panose="020B0604020202020204" pitchFamily="34" charset="0"/>
                <a:cs typeface="Arial" panose="020B0604020202020204" pitchFamily="34" charset="0"/>
              </a:rPr>
              <a:t>. Esteban Bermúdez Aguilar</a:t>
            </a:r>
          </a:p>
          <a:p>
            <a:pPr algn="ctr"/>
            <a:r>
              <a:rPr lang="es-MX" sz="1400" dirty="0">
                <a:solidFill>
                  <a:srgbClr val="FFFF00"/>
                </a:solidFill>
                <a:latin typeface="Arial" panose="020B0604020202020204" pitchFamily="34" charset="0"/>
                <a:cs typeface="Arial" panose="020B0604020202020204" pitchFamily="34" charset="0"/>
              </a:rPr>
              <a:t>Universidad de Costa Rica </a:t>
            </a:r>
          </a:p>
          <a:p>
            <a:pPr algn="ctr"/>
            <a:r>
              <a:rPr lang="es-MX" sz="1400" dirty="0">
                <a:solidFill>
                  <a:srgbClr val="FFFF00"/>
                </a:solidFill>
                <a:latin typeface="Arial" panose="020B0604020202020204" pitchFamily="34" charset="0"/>
                <a:cs typeface="Arial" panose="020B0604020202020204" pitchFamily="34" charset="0"/>
              </a:rPr>
              <a:t>Colaborador del CIMPA</a:t>
            </a:r>
          </a:p>
          <a:p>
            <a:pPr algn="ctr"/>
            <a:r>
              <a:rPr lang="es-MX" sz="1400" dirty="0">
                <a:solidFill>
                  <a:srgbClr val="FFFF00"/>
                </a:solidFill>
                <a:latin typeface="Arial" panose="020B0604020202020204" pitchFamily="34" charset="0"/>
                <a:cs typeface="Arial" panose="020B0604020202020204" pitchFamily="34" charset="0"/>
              </a:rPr>
              <a:t>Docente Escuela de Matemática</a:t>
            </a:r>
          </a:p>
          <a:p>
            <a:pPr algn="ctr"/>
            <a:endParaRPr lang="es-419" sz="1300" dirty="0">
              <a:solidFill>
                <a:srgbClr val="FFFF00"/>
              </a:solidFill>
              <a:latin typeface="Arial" panose="020B0604020202020204" pitchFamily="34" charset="0"/>
              <a:cs typeface="Arial" panose="020B0604020202020204" pitchFamily="34" charset="0"/>
            </a:endParaRPr>
          </a:p>
        </p:txBody>
      </p:sp>
      <p:sp>
        <p:nvSpPr>
          <p:cNvPr id="3" name="CuadroTexto 2"/>
          <p:cNvSpPr txBox="1"/>
          <p:nvPr/>
        </p:nvSpPr>
        <p:spPr>
          <a:xfrm>
            <a:off x="190638" y="1748705"/>
            <a:ext cx="8166516" cy="1569660"/>
          </a:xfrm>
          <a:prstGeom prst="rect">
            <a:avLst/>
          </a:prstGeom>
          <a:noFill/>
        </p:spPr>
        <p:txBody>
          <a:bodyPr wrap="square" rtlCol="0">
            <a:spAutoFit/>
          </a:bodyPr>
          <a:lstStyle/>
          <a:p>
            <a:pPr algn="just"/>
            <a:r>
              <a:rPr lang="es-MX" sz="1600" b="1" dirty="0">
                <a:solidFill>
                  <a:schemeClr val="bg1"/>
                </a:solidFill>
              </a:rPr>
              <a:t>Resumen de la charla: </a:t>
            </a:r>
            <a:r>
              <a:rPr lang="es-419" sz="1600" dirty="0">
                <a:solidFill>
                  <a:schemeClr val="bg1"/>
                </a:solidFill>
              </a:rPr>
              <a:t>En esta presentación, exploramos la compleja interacción entre generaciones en la sostenibilidad de los sistemas de pensiones. Partiendo del concepto de cadenas intergeneracionales, analizamos cómo la dinámica poblacional y la interdependencia de las generaciones jóvenes y mayores afectan el futuro financiero de los sistemas de pensiones. A través del modelo de poblaciones solapadas, examinamos la estructura de financiamiento basada en el flujo entre generaciones. Además, discutimos la Regla de Oro de Samuelson.</a:t>
            </a:r>
            <a:endParaRPr lang="es-MX" sz="1600" dirty="0">
              <a:solidFill>
                <a:schemeClr val="bg1"/>
              </a:solidFill>
            </a:endParaRPr>
          </a:p>
        </p:txBody>
      </p:sp>
      <p:sp>
        <p:nvSpPr>
          <p:cNvPr id="5" name="CuadroTexto 4"/>
          <p:cNvSpPr txBox="1"/>
          <p:nvPr/>
        </p:nvSpPr>
        <p:spPr>
          <a:xfrm>
            <a:off x="229955" y="3647023"/>
            <a:ext cx="8087882" cy="1323439"/>
          </a:xfrm>
          <a:prstGeom prst="rect">
            <a:avLst/>
          </a:prstGeom>
          <a:noFill/>
        </p:spPr>
        <p:txBody>
          <a:bodyPr wrap="square" rtlCol="0">
            <a:spAutoFit/>
          </a:bodyPr>
          <a:lstStyle/>
          <a:p>
            <a:pPr algn="just"/>
            <a:r>
              <a:rPr lang="es-MX" sz="1600" b="1" dirty="0">
                <a:solidFill>
                  <a:schemeClr val="bg1"/>
                </a:solidFill>
                <a:cs typeface="Arial" panose="020B0604020202020204" pitchFamily="34" charset="0"/>
              </a:rPr>
              <a:t>Bio: </a:t>
            </a:r>
            <a:r>
              <a:rPr lang="es-419" sz="1600" dirty="0">
                <a:solidFill>
                  <a:schemeClr val="bg1"/>
                </a:solidFill>
              </a:rPr>
              <a:t>Esteban Bermúdez Aguilar es Actuario, con habilidades en manejo de equipo, desarrollo de proyectos, con alta experiencia en estudios actuariales, análisis de datos, modelación entre otros. Estuvo encargado de un departamento Actuarial para el Sistema de Pensiones de Educadores en Costa Rica desde el 2014 hasta 2023. Es profesor Universitario en la Universidad de Costa Rica de las carreras de Ciencias Actuariales y Estadística.</a:t>
            </a:r>
            <a:endParaRPr lang="es-MX" sz="1600" dirty="0">
              <a:solidFill>
                <a:schemeClr val="bg1"/>
              </a:solidFill>
            </a:endParaRPr>
          </a:p>
        </p:txBody>
      </p:sp>
      <p:grpSp>
        <p:nvGrpSpPr>
          <p:cNvPr id="13" name="Grupo 12">
            <a:extLst>
              <a:ext uri="{FF2B5EF4-FFF2-40B4-BE49-F238E27FC236}">
                <a16:creationId xmlns:a16="http://schemas.microsoft.com/office/drawing/2014/main" id="{3BEC5F62-148F-73FA-1EEE-B8933E419BF8}"/>
              </a:ext>
            </a:extLst>
          </p:cNvPr>
          <p:cNvGrpSpPr/>
          <p:nvPr/>
        </p:nvGrpSpPr>
        <p:grpSpPr>
          <a:xfrm>
            <a:off x="3083654" y="3385632"/>
            <a:ext cx="1503290" cy="223191"/>
            <a:chOff x="2880188" y="3616751"/>
            <a:chExt cx="1503290" cy="223191"/>
          </a:xfrm>
        </p:grpSpPr>
        <p:sp>
          <p:nvSpPr>
            <p:cNvPr id="26" name="Elipse 25"/>
            <p:cNvSpPr/>
            <p:nvPr/>
          </p:nvSpPr>
          <p:spPr>
            <a:xfrm>
              <a:off x="2880188" y="3617162"/>
              <a:ext cx="235064" cy="22278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9" name="Elipse 28"/>
            <p:cNvSpPr/>
            <p:nvPr/>
          </p:nvSpPr>
          <p:spPr>
            <a:xfrm>
              <a:off x="3514301" y="3616751"/>
              <a:ext cx="235064" cy="22278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0" name="Elipse 29"/>
            <p:cNvSpPr/>
            <p:nvPr/>
          </p:nvSpPr>
          <p:spPr>
            <a:xfrm>
              <a:off x="4148414" y="3616751"/>
              <a:ext cx="235064" cy="22278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8" name="Grupo 7">
            <a:extLst>
              <a:ext uri="{FF2B5EF4-FFF2-40B4-BE49-F238E27FC236}">
                <a16:creationId xmlns:a16="http://schemas.microsoft.com/office/drawing/2014/main" id="{58D8E71A-97C4-E206-CDA3-6580A70FEF28}"/>
              </a:ext>
            </a:extLst>
          </p:cNvPr>
          <p:cNvGrpSpPr/>
          <p:nvPr/>
        </p:nvGrpSpPr>
        <p:grpSpPr>
          <a:xfrm>
            <a:off x="9519836" y="1116808"/>
            <a:ext cx="2468481" cy="2501047"/>
            <a:chOff x="10109999" y="1055775"/>
            <a:chExt cx="2592825" cy="2552007"/>
          </a:xfrm>
        </p:grpSpPr>
        <p:sp>
          <p:nvSpPr>
            <p:cNvPr id="12" name="Elipse 11"/>
            <p:cNvSpPr/>
            <p:nvPr/>
          </p:nvSpPr>
          <p:spPr>
            <a:xfrm>
              <a:off x="10109999" y="1055775"/>
              <a:ext cx="2592825" cy="2552007"/>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7" name="Imagen 6"/>
            <p:cNvPicPr>
              <a:picLocks noChangeAspect="1"/>
            </p:cNvPicPr>
            <p:nvPr/>
          </p:nvPicPr>
          <p:blipFill>
            <a:blip r:embed="rId6">
              <a:extLst>
                <a:ext uri="{28A0092B-C50C-407E-A947-70E740481C1C}">
                  <a14:useLocalDpi xmlns:a14="http://schemas.microsoft.com/office/drawing/2010/main" val="0"/>
                </a:ext>
              </a:extLst>
            </a:blip>
            <a:srcRect t="7800" b="7800"/>
            <a:stretch/>
          </p:blipFill>
          <p:spPr>
            <a:xfrm>
              <a:off x="10227103" y="1157975"/>
              <a:ext cx="2389146" cy="23919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pSp>
      <p:sp>
        <p:nvSpPr>
          <p:cNvPr id="17" name="CuadroTexto 16">
            <a:extLst>
              <a:ext uri="{FF2B5EF4-FFF2-40B4-BE49-F238E27FC236}">
                <a16:creationId xmlns:a16="http://schemas.microsoft.com/office/drawing/2014/main" id="{42983030-E32E-9F84-D637-905F8E7C8F21}"/>
              </a:ext>
            </a:extLst>
          </p:cNvPr>
          <p:cNvSpPr txBox="1"/>
          <p:nvPr/>
        </p:nvSpPr>
        <p:spPr>
          <a:xfrm>
            <a:off x="613390" y="6327615"/>
            <a:ext cx="6443818" cy="400110"/>
          </a:xfrm>
          <a:prstGeom prst="rect">
            <a:avLst/>
          </a:prstGeom>
          <a:noFill/>
        </p:spPr>
        <p:txBody>
          <a:bodyPr wrap="square" rtlCol="0">
            <a:spAutoFit/>
          </a:bodyPr>
          <a:lstStyle/>
          <a:p>
            <a:r>
              <a:rPr lang="es-MX" sz="2000" b="1" dirty="0">
                <a:solidFill>
                  <a:schemeClr val="bg1"/>
                </a:solidFill>
              </a:rPr>
              <a:t>ID: 869 5946 2560 / Acceso: CIMPA</a:t>
            </a:r>
            <a:r>
              <a:rPr lang="es-CR" sz="2000" b="1" dirty="0">
                <a:solidFill>
                  <a:schemeClr val="bg1"/>
                </a:solidFill>
              </a:rPr>
              <a:t> </a:t>
            </a:r>
          </a:p>
        </p:txBody>
      </p:sp>
      <p:pic>
        <p:nvPicPr>
          <p:cNvPr id="18" name="Imagen 17">
            <a:extLst>
              <a:ext uri="{FF2B5EF4-FFF2-40B4-BE49-F238E27FC236}">
                <a16:creationId xmlns:a16="http://schemas.microsoft.com/office/drawing/2014/main" id="{1D8177DE-38E3-F647-9ED1-95632FAE6ACE}"/>
              </a:ext>
            </a:extLst>
          </p:cNvPr>
          <p:cNvPicPr>
            <a:picLocks noChangeAspect="1"/>
          </p:cNvPicPr>
          <p:nvPr/>
        </p:nvPicPr>
        <p:blipFill>
          <a:blip r:embed="rId7"/>
          <a:stretch>
            <a:fillRect/>
          </a:stretch>
        </p:blipFill>
        <p:spPr>
          <a:xfrm>
            <a:off x="189025" y="6278199"/>
            <a:ext cx="369090" cy="387195"/>
          </a:xfrm>
          <a:prstGeom prst="rect">
            <a:avLst/>
          </a:prstGeom>
        </p:spPr>
      </p:pic>
      <p:pic>
        <p:nvPicPr>
          <p:cNvPr id="14" name="Imagen 13" descr="Imagen que contiene dibujo&#10;&#10;Descripción generada automáticamente">
            <a:extLst>
              <a:ext uri="{FF2B5EF4-FFF2-40B4-BE49-F238E27FC236}">
                <a16:creationId xmlns:a16="http://schemas.microsoft.com/office/drawing/2014/main" id="{32D25DE5-D7A9-7CF3-50C0-6ADA4710D42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04467" y="5361701"/>
            <a:ext cx="254038" cy="281532"/>
          </a:xfrm>
          <a:prstGeom prst="rect">
            <a:avLst/>
          </a:prstGeom>
        </p:spPr>
      </p:pic>
      <p:pic>
        <p:nvPicPr>
          <p:cNvPr id="24" name="Imagen 23" descr="Icono&#10;&#10;Descripción generada automáticamente">
            <a:extLst>
              <a:ext uri="{FF2B5EF4-FFF2-40B4-BE49-F238E27FC236}">
                <a16:creationId xmlns:a16="http://schemas.microsoft.com/office/drawing/2014/main" id="{02A1F735-3906-3C13-68F4-3C8444988C7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04467" y="5796344"/>
            <a:ext cx="281532" cy="281532"/>
          </a:xfrm>
          <a:prstGeom prst="rect">
            <a:avLst/>
          </a:prstGeom>
        </p:spPr>
      </p:pic>
      <p:pic>
        <p:nvPicPr>
          <p:cNvPr id="28" name="Imagen 27">
            <a:extLst>
              <a:ext uri="{FF2B5EF4-FFF2-40B4-BE49-F238E27FC236}">
                <a16:creationId xmlns:a16="http://schemas.microsoft.com/office/drawing/2014/main" id="{DDE8C5A9-4130-89B6-0BDE-0D638F8C2DE8}"/>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9865692" y="5117390"/>
            <a:ext cx="1504117" cy="1504117"/>
          </a:xfrm>
          <a:prstGeom prst="rect">
            <a:avLst/>
          </a:prstGeom>
        </p:spPr>
      </p:pic>
    </p:spTree>
    <p:extLst>
      <p:ext uri="{BB962C8B-B14F-4D97-AF65-F5344CB8AC3E}">
        <p14:creationId xmlns:p14="http://schemas.microsoft.com/office/powerpoint/2010/main" val="263547034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4786</TotalTime>
  <Words>219</Words>
  <Application>Microsoft Office PowerPoint</Application>
  <PresentationFormat>Panorámica</PresentationFormat>
  <Paragraphs>12</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Albertus Extra Bold</vt:lpstr>
      <vt:lpstr>Arial</vt:lpstr>
      <vt:lpstr>Arial Black</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Recepción</dc:creator>
  <cp:lastModifiedBy>MARIA LUISA GONZALEZ CAMPOS</cp:lastModifiedBy>
  <cp:revision>53</cp:revision>
  <dcterms:created xsi:type="dcterms:W3CDTF">2023-05-23T15:03:00Z</dcterms:created>
  <dcterms:modified xsi:type="dcterms:W3CDTF">2024-11-06T12:37:02Z</dcterms:modified>
</cp:coreProperties>
</file>