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4411DA-4B77-4446-8435-4246BAC1A28E}" v="4" dt="2024-10-24T18:00:22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LUISA GONZALEZ CAMPOS" userId="20852a76-7b4f-40fa-8ca9-447860e2e8eb" providerId="ADAL" clId="{4E4411DA-4B77-4446-8435-4246BAC1A28E}"/>
    <pc:docChg chg="undo custSel modSld">
      <pc:chgData name="MARIA LUISA GONZALEZ CAMPOS" userId="20852a76-7b4f-40fa-8ca9-447860e2e8eb" providerId="ADAL" clId="{4E4411DA-4B77-4446-8435-4246BAC1A28E}" dt="2024-10-24T18:00:22.739" v="100" actId="14826"/>
      <pc:docMkLst>
        <pc:docMk/>
      </pc:docMkLst>
      <pc:sldChg chg="modSp mod">
        <pc:chgData name="MARIA LUISA GONZALEZ CAMPOS" userId="20852a76-7b4f-40fa-8ca9-447860e2e8eb" providerId="ADAL" clId="{4E4411DA-4B77-4446-8435-4246BAC1A28E}" dt="2024-10-24T18:00:22.739" v="100" actId="14826"/>
        <pc:sldMkLst>
          <pc:docMk/>
          <pc:sldMk cId="2635470348" sldId="256"/>
        </pc:sldMkLst>
        <pc:spChg chg="mod">
          <ac:chgData name="MARIA LUISA GONZALEZ CAMPOS" userId="20852a76-7b4f-40fa-8ca9-447860e2e8eb" providerId="ADAL" clId="{4E4411DA-4B77-4446-8435-4246BAC1A28E}" dt="2024-10-24T18:00:22.739" v="100" actId="14826"/>
          <ac:spMkLst>
            <pc:docMk/>
            <pc:sldMk cId="2635470348" sldId="256"/>
            <ac:spMk id="12" creationId="{00000000-0000-0000-0000-000000000000}"/>
          </ac:spMkLst>
        </pc:spChg>
        <pc:spChg chg="mod">
          <ac:chgData name="MARIA LUISA GONZALEZ CAMPOS" userId="20852a76-7b4f-40fa-8ca9-447860e2e8eb" providerId="ADAL" clId="{4E4411DA-4B77-4446-8435-4246BAC1A28E}" dt="2024-10-24T14:57:05.468" v="22" actId="20577"/>
          <ac:spMkLst>
            <pc:docMk/>
            <pc:sldMk cId="2635470348" sldId="256"/>
            <ac:spMk id="21" creationId="{00000000-0000-0000-0000-000000000000}"/>
          </ac:spMkLst>
        </pc:spChg>
        <pc:spChg chg="mod">
          <ac:chgData name="MARIA LUISA GONZALEZ CAMPOS" userId="20852a76-7b4f-40fa-8ca9-447860e2e8eb" providerId="ADAL" clId="{4E4411DA-4B77-4446-8435-4246BAC1A28E}" dt="2024-10-24T18:00:22.300" v="99" actId="1076"/>
          <ac:spMkLst>
            <pc:docMk/>
            <pc:sldMk cId="2635470348" sldId="256"/>
            <ac:spMk id="23" creationId="{00000000-0000-0000-0000-000000000000}"/>
          </ac:spMkLst>
        </pc:spChg>
        <pc:spChg chg="mod">
          <ac:chgData name="MARIA LUISA GONZALEZ CAMPOS" userId="20852a76-7b4f-40fa-8ca9-447860e2e8eb" providerId="ADAL" clId="{4E4411DA-4B77-4446-8435-4246BAC1A28E}" dt="2024-10-24T14:57:19.895" v="50" actId="14100"/>
          <ac:spMkLst>
            <pc:docMk/>
            <pc:sldMk cId="2635470348" sldId="256"/>
            <ac:spMk id="25" creationId="{00000000-0000-0000-0000-000000000000}"/>
          </ac:spMkLst>
        </pc:spChg>
        <pc:grpChg chg="mod">
          <ac:chgData name="MARIA LUISA GONZALEZ CAMPOS" userId="20852a76-7b4f-40fa-8ca9-447860e2e8eb" providerId="ADAL" clId="{4E4411DA-4B77-4446-8435-4246BAC1A28E}" dt="2024-10-24T18:00:22.739" v="100" actId="14826"/>
          <ac:grpSpMkLst>
            <pc:docMk/>
            <pc:sldMk cId="2635470348" sldId="256"/>
            <ac:grpSpMk id="8" creationId="{58D8E71A-97C4-E206-CDA3-6580A70FEF28}"/>
          </ac:grpSpMkLst>
        </pc:grpChg>
        <pc:picChg chg="mod">
          <ac:chgData name="MARIA LUISA GONZALEZ CAMPOS" userId="20852a76-7b4f-40fa-8ca9-447860e2e8eb" providerId="ADAL" clId="{4E4411DA-4B77-4446-8435-4246BAC1A28E}" dt="2024-10-24T18:00:20.957" v="97" actId="14100"/>
          <ac:picMkLst>
            <pc:docMk/>
            <pc:sldMk cId="2635470348" sldId="256"/>
            <ac:picMk id="2" creationId="{00000000-0000-0000-0000-000000000000}"/>
          </ac:picMkLst>
        </pc:picChg>
        <pc:picChg chg="mod">
          <ac:chgData name="MARIA LUISA GONZALEZ CAMPOS" userId="20852a76-7b4f-40fa-8ca9-447860e2e8eb" providerId="ADAL" clId="{4E4411DA-4B77-4446-8435-4246BAC1A28E}" dt="2024-10-24T18:00:22.739" v="100" actId="14826"/>
          <ac:picMkLst>
            <pc:docMk/>
            <pc:sldMk cId="2635470348" sldId="256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761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4020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9687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9140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4116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8366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50494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2324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6587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3693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9249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2F7A6-FA65-4AE2-89F6-4345A0D887A9}" type="datetimeFigureOut">
              <a:rPr lang="es-CR" smtClean="0"/>
              <a:t>24/10/2024</a:t>
            </a:fld>
            <a:endParaRPr lang="es-C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233C0-B9FD-43F3-A8A6-210F651AE5A6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14666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905253"/>
            <a:ext cx="12192000" cy="531183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cxnSp>
        <p:nvCxnSpPr>
          <p:cNvPr id="6" name="Conector recto 5"/>
          <p:cNvCxnSpPr/>
          <p:nvPr/>
        </p:nvCxnSpPr>
        <p:spPr>
          <a:xfrm>
            <a:off x="9119063" y="0"/>
            <a:ext cx="16624" cy="773083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1248" y="100791"/>
            <a:ext cx="2952750" cy="5715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244" y="-60716"/>
            <a:ext cx="1734819" cy="894516"/>
          </a:xfrm>
          <a:prstGeom prst="rect">
            <a:avLst/>
          </a:prstGeom>
        </p:spPr>
      </p:pic>
      <p:sp>
        <p:nvSpPr>
          <p:cNvPr id="15" name="Retraso 14"/>
          <p:cNvSpPr/>
          <p:nvPr/>
        </p:nvSpPr>
        <p:spPr>
          <a:xfrm>
            <a:off x="0" y="4911"/>
            <a:ext cx="9043502" cy="6858000"/>
          </a:xfrm>
          <a:prstGeom prst="flowChartDelay">
            <a:avLst/>
          </a:prstGeom>
          <a:solidFill>
            <a:schemeClr val="accent1">
              <a:lumMod val="75000"/>
              <a:alpha val="5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rminador 19"/>
          <p:cNvSpPr/>
          <p:nvPr/>
        </p:nvSpPr>
        <p:spPr>
          <a:xfrm>
            <a:off x="295329" y="271617"/>
            <a:ext cx="6248984" cy="374073"/>
          </a:xfrm>
          <a:prstGeom prst="flowChartTerminator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1" name="CuadroTexto 20"/>
          <p:cNvSpPr txBox="1"/>
          <p:nvPr/>
        </p:nvSpPr>
        <p:spPr>
          <a:xfrm>
            <a:off x="294691" y="273946"/>
            <a:ext cx="6248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000" dirty="0">
                <a:solidFill>
                  <a:schemeClr val="bg1"/>
                </a:solidFill>
                <a:latin typeface="Arial Black" panose="020B0A04020102020204" pitchFamily="34" charset="0"/>
              </a:rPr>
              <a:t>Modalidad Híbrida</a:t>
            </a:r>
          </a:p>
        </p:txBody>
      </p:sp>
      <p:sp>
        <p:nvSpPr>
          <p:cNvPr id="22" name="CuadroTexto 21"/>
          <p:cNvSpPr txBox="1"/>
          <p:nvPr/>
        </p:nvSpPr>
        <p:spPr>
          <a:xfrm>
            <a:off x="189025" y="1006915"/>
            <a:ext cx="6868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Charla: “</a:t>
            </a:r>
            <a:r>
              <a:rPr lang="es-MX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Análisis de la tasa de transmisión dependiente del tiempo en modelos epidemiológicos. </a:t>
            </a:r>
            <a:r>
              <a:rPr lang="es-MX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bertus Extra Bold" panose="020E0802040304020204" pitchFamily="34" charset="0"/>
              </a:rPr>
              <a:t>”</a:t>
            </a:r>
            <a:endParaRPr lang="es-C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bertus Extra Bold" panose="020E080204030402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1258505" y="5272735"/>
            <a:ext cx="6125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Miércoles</a:t>
            </a: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de </a:t>
            </a:r>
            <a:r>
              <a:rPr lang="en-US" sz="200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octubre</a:t>
            </a:r>
            <a:r>
              <a:rPr lang="en-US" sz="2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11:00 a. m. Costa Rica / Aula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Especializada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CIMPA</a:t>
            </a:r>
            <a:endParaRPr lang="es-C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43580" y="3699918"/>
            <a:ext cx="2910510" cy="1013051"/>
          </a:xfrm>
          <a:prstGeom prst="rect">
            <a:avLst/>
          </a:prstGeom>
        </p:spPr>
      </p:pic>
      <p:sp>
        <p:nvSpPr>
          <p:cNvPr id="23" name="CuadroTexto 22"/>
          <p:cNvSpPr txBox="1"/>
          <p:nvPr/>
        </p:nvSpPr>
        <p:spPr>
          <a:xfrm>
            <a:off x="9257992" y="3728449"/>
            <a:ext cx="2918360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Jennifer Loría Sorio</a:t>
            </a:r>
            <a:r>
              <a:rPr lang="es-MX" sz="1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  <a:p>
            <a:pPr algn="ctr"/>
            <a:r>
              <a:rPr lang="es-MX" sz="16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 de Costa Rica</a:t>
            </a:r>
          </a:p>
          <a:p>
            <a:pPr algn="ctr"/>
            <a:r>
              <a:rPr lang="es-MX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Investigadora CIMPA / Docente Escuela de Matemática</a:t>
            </a:r>
          </a:p>
          <a:p>
            <a:pPr algn="ctr"/>
            <a:endParaRPr lang="es-419" sz="13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90638" y="1748705"/>
            <a:ext cx="81665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chemeClr val="bg1"/>
                </a:solidFill>
              </a:rPr>
              <a:t>Resumen de la charla: </a:t>
            </a:r>
            <a:r>
              <a:rPr lang="es-MX" sz="1600" dirty="0">
                <a:solidFill>
                  <a:schemeClr val="bg1"/>
                </a:solidFill>
              </a:rPr>
              <a:t>Esta charla pretende presentar algunos resultados asociados a un trabajo en que se analiza los problemas directos e inversos asociados a un modelo similar al SEIR, (SEIR-</a:t>
            </a:r>
            <a:r>
              <a:rPr lang="es-MX" sz="1600" dirty="0" err="1">
                <a:solidFill>
                  <a:schemeClr val="bg1"/>
                </a:solidFill>
              </a:rPr>
              <a:t>like</a:t>
            </a:r>
            <a:r>
              <a:rPr lang="es-MX" sz="1600" dirty="0">
                <a:solidFill>
                  <a:schemeClr val="bg1"/>
                </a:solidFill>
              </a:rPr>
              <a:t>). Se establecen la continuidad, la diferenciabilidad y la </a:t>
            </a:r>
            <a:r>
              <a:rPr lang="es-MX" sz="1600" dirty="0" err="1">
                <a:solidFill>
                  <a:schemeClr val="bg1"/>
                </a:solidFill>
              </a:rPr>
              <a:t>inyectividad</a:t>
            </a:r>
            <a:r>
              <a:rPr lang="es-MX" sz="1600" dirty="0">
                <a:solidFill>
                  <a:schemeClr val="bg1"/>
                </a:solidFill>
              </a:rPr>
              <a:t> del operador. Además, se aplica la regularización de tipo </a:t>
            </a:r>
            <a:r>
              <a:rPr lang="es-MX" sz="1600" dirty="0" err="1">
                <a:solidFill>
                  <a:schemeClr val="bg1"/>
                </a:solidFill>
              </a:rPr>
              <a:t>Tikhonov</a:t>
            </a:r>
            <a:r>
              <a:rPr lang="es-MX" sz="1600" dirty="0">
                <a:solidFill>
                  <a:schemeClr val="bg1"/>
                </a:solidFill>
              </a:rPr>
              <a:t> al problema inverso correspondiente y se establece la existencia y estabilidad de soluciones regularizadas. Se espera presentar ejemplos numéricos con datos sintéticos y reales que ilustran la estimación del modelo y su capacidad de adherirse a los datos.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29955" y="3647023"/>
            <a:ext cx="8087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>
                <a:solidFill>
                  <a:schemeClr val="bg1"/>
                </a:solidFill>
                <a:cs typeface="Arial" panose="020B0604020202020204" pitchFamily="34" charset="0"/>
              </a:rPr>
              <a:t>Bio: </a:t>
            </a:r>
            <a:r>
              <a:rPr lang="es-MX" sz="1600" dirty="0">
                <a:solidFill>
                  <a:schemeClr val="bg1"/>
                </a:solidFill>
              </a:rPr>
              <a:t>Obtuvo un bachillerato en Matemáticas en el año 2014 en la Universidad de Costa Rica. Posteriormente, realizó estudios de posgrado en el Instituto de Matemática Pura e Aplicada (IMPA) en Rio de Janeiro, Brasil, en donde obtuvo una maestría en matemática en el año 2017 y un doctorado en matemática en el año 2023. Actualmente, es profesora de la Escuela de Matemática de la Universidad de Costa Rica y es miembro activo del Centro de Investigación en Matemática Pura y Aplicada (CIMPA).</a:t>
            </a:r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3BEC5F62-148F-73FA-1EEE-B8933E419BF8}"/>
              </a:ext>
            </a:extLst>
          </p:cNvPr>
          <p:cNvGrpSpPr/>
          <p:nvPr/>
        </p:nvGrpSpPr>
        <p:grpSpPr>
          <a:xfrm>
            <a:off x="3083654" y="3385632"/>
            <a:ext cx="1503290" cy="223191"/>
            <a:chOff x="2880188" y="3616751"/>
            <a:chExt cx="1503290" cy="223191"/>
          </a:xfrm>
        </p:grpSpPr>
        <p:sp>
          <p:nvSpPr>
            <p:cNvPr id="26" name="Elipse 25"/>
            <p:cNvSpPr/>
            <p:nvPr/>
          </p:nvSpPr>
          <p:spPr>
            <a:xfrm>
              <a:off x="2880188" y="3617162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29" name="Elipse 28"/>
            <p:cNvSpPr/>
            <p:nvPr/>
          </p:nvSpPr>
          <p:spPr>
            <a:xfrm>
              <a:off x="3514301" y="3616751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30" name="Elipse 29"/>
            <p:cNvSpPr/>
            <p:nvPr/>
          </p:nvSpPr>
          <p:spPr>
            <a:xfrm>
              <a:off x="4148414" y="3616751"/>
              <a:ext cx="235064" cy="22278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58D8E71A-97C4-E206-CDA3-6580A70FEF28}"/>
              </a:ext>
            </a:extLst>
          </p:cNvPr>
          <p:cNvGrpSpPr/>
          <p:nvPr/>
        </p:nvGrpSpPr>
        <p:grpSpPr>
          <a:xfrm>
            <a:off x="9519836" y="1116808"/>
            <a:ext cx="2468481" cy="2501047"/>
            <a:chOff x="10109999" y="1055775"/>
            <a:chExt cx="2592825" cy="2552007"/>
          </a:xfrm>
        </p:grpSpPr>
        <p:sp>
          <p:nvSpPr>
            <p:cNvPr id="12" name="Elipse 11"/>
            <p:cNvSpPr/>
            <p:nvPr/>
          </p:nvSpPr>
          <p:spPr>
            <a:xfrm>
              <a:off x="10109999" y="1055775"/>
              <a:ext cx="2592825" cy="2552007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618" t="29562" r="7544" b="35735"/>
            <a:stretch/>
          </p:blipFill>
          <p:spPr>
            <a:xfrm>
              <a:off x="10209449" y="1116484"/>
              <a:ext cx="2384100" cy="2386914"/>
            </a:xfrm>
            <a:prstGeom prst="ellipse">
              <a:avLst/>
            </a:prstGeom>
            <a:ln w="63500" cap="rnd">
              <a:solidFill>
                <a:srgbClr val="333333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2983030-E32E-9F84-D637-905F8E7C8F21}"/>
              </a:ext>
            </a:extLst>
          </p:cNvPr>
          <p:cNvSpPr txBox="1"/>
          <p:nvPr/>
        </p:nvSpPr>
        <p:spPr>
          <a:xfrm>
            <a:off x="613390" y="6327615"/>
            <a:ext cx="6443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>
                <a:solidFill>
                  <a:schemeClr val="bg1"/>
                </a:solidFill>
              </a:rPr>
              <a:t>ID: 876 8603 6624 / Acceso: CIMPA</a:t>
            </a:r>
            <a:r>
              <a:rPr lang="es-CR" sz="2000" b="1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1D8177DE-38E3-F647-9ED1-95632FAE6AC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9025" y="6278199"/>
            <a:ext cx="369090" cy="387195"/>
          </a:xfrm>
          <a:prstGeom prst="rect">
            <a:avLst/>
          </a:prstGeom>
        </p:spPr>
      </p:pic>
      <p:pic>
        <p:nvPicPr>
          <p:cNvPr id="14" name="Imagen 13" descr="Imagen que contiene dibujo&#10;&#10;Descripción generada automáticamente">
            <a:extLst>
              <a:ext uri="{FF2B5EF4-FFF2-40B4-BE49-F238E27FC236}">
                <a16:creationId xmlns:a16="http://schemas.microsoft.com/office/drawing/2014/main" id="{32D25DE5-D7A9-7CF3-50C0-6ADA4710D42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67" y="5361701"/>
            <a:ext cx="254038" cy="281532"/>
          </a:xfrm>
          <a:prstGeom prst="rect">
            <a:avLst/>
          </a:prstGeom>
        </p:spPr>
      </p:pic>
      <p:pic>
        <p:nvPicPr>
          <p:cNvPr id="24" name="Imagen 23" descr="Icono&#10;&#10;Descripción generada automáticamente">
            <a:extLst>
              <a:ext uri="{FF2B5EF4-FFF2-40B4-BE49-F238E27FC236}">
                <a16:creationId xmlns:a16="http://schemas.microsoft.com/office/drawing/2014/main" id="{02A1F735-3906-3C13-68F4-3C8444988C7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67" y="5796344"/>
            <a:ext cx="281532" cy="281532"/>
          </a:xfrm>
          <a:prstGeom prst="rect">
            <a:avLst/>
          </a:prstGeom>
        </p:spPr>
      </p:pic>
      <p:pic>
        <p:nvPicPr>
          <p:cNvPr id="28" name="Imagen 27" descr="Código QR&#10;&#10;Descripción generada automáticamente">
            <a:extLst>
              <a:ext uri="{FF2B5EF4-FFF2-40B4-BE49-F238E27FC236}">
                <a16:creationId xmlns:a16="http://schemas.microsoft.com/office/drawing/2014/main" id="{DDE8C5A9-4130-89B6-0BDE-0D638F8C2DE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692" y="5117390"/>
            <a:ext cx="1504117" cy="1504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470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3777</TotalTime>
  <Words>252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Albertus Extra Bold</vt:lpstr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Recepción</dc:creator>
  <cp:lastModifiedBy>MARIA LUISA GONZALEZ CAMPOS</cp:lastModifiedBy>
  <cp:revision>53</cp:revision>
  <dcterms:created xsi:type="dcterms:W3CDTF">2023-05-23T15:03:00Z</dcterms:created>
  <dcterms:modified xsi:type="dcterms:W3CDTF">2024-10-24T18:00:29Z</dcterms:modified>
</cp:coreProperties>
</file>