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7ED38-9369-4107-9048-32B1329BE904}" v="3" dt="2024-04-08T14:49:39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LUISA GONZALEZ CAMPOS" userId="20852a76-7b4f-40fa-8ca9-447860e2e8eb" providerId="ADAL" clId="{1667ED38-9369-4107-9048-32B1329BE904}"/>
    <pc:docChg chg="custSel modSld">
      <pc:chgData name="MARIA LUISA GONZALEZ CAMPOS" userId="20852a76-7b4f-40fa-8ca9-447860e2e8eb" providerId="ADAL" clId="{1667ED38-9369-4107-9048-32B1329BE904}" dt="2024-04-08T14:54:18.370" v="97" actId="20577"/>
      <pc:docMkLst>
        <pc:docMk/>
      </pc:docMkLst>
      <pc:sldChg chg="addSp delSp modSp mod">
        <pc:chgData name="MARIA LUISA GONZALEZ CAMPOS" userId="20852a76-7b4f-40fa-8ca9-447860e2e8eb" providerId="ADAL" clId="{1667ED38-9369-4107-9048-32B1329BE904}" dt="2024-04-08T14:54:18.370" v="97" actId="20577"/>
        <pc:sldMkLst>
          <pc:docMk/>
          <pc:sldMk cId="2635470348" sldId="256"/>
        </pc:sldMkLst>
        <pc:spChg chg="mod">
          <ac:chgData name="MARIA LUISA GONZALEZ CAMPOS" userId="20852a76-7b4f-40fa-8ca9-447860e2e8eb" providerId="ADAL" clId="{1667ED38-9369-4107-9048-32B1329BE904}" dt="2024-04-08T12:15:28.157" v="10" actId="20577"/>
          <ac:spMkLst>
            <pc:docMk/>
            <pc:sldMk cId="2635470348" sldId="256"/>
            <ac:spMk id="22" creationId="{00000000-0000-0000-0000-000000000000}"/>
          </ac:spMkLst>
        </pc:spChg>
        <pc:spChg chg="mod">
          <ac:chgData name="MARIA LUISA GONZALEZ CAMPOS" userId="20852a76-7b4f-40fa-8ca9-447860e2e8eb" providerId="ADAL" clId="{1667ED38-9369-4107-9048-32B1329BE904}" dt="2024-04-08T14:53:24.786" v="86" actId="20577"/>
          <ac:spMkLst>
            <pc:docMk/>
            <pc:sldMk cId="2635470348" sldId="256"/>
            <ac:spMk id="25" creationId="{00000000-0000-0000-0000-000000000000}"/>
          </ac:spMkLst>
        </pc:spChg>
        <pc:spChg chg="mod">
          <ac:chgData name="MARIA LUISA GONZALEZ CAMPOS" userId="20852a76-7b4f-40fa-8ca9-447860e2e8eb" providerId="ADAL" clId="{1667ED38-9369-4107-9048-32B1329BE904}" dt="2024-04-08T14:54:18.370" v="97" actId="20577"/>
          <ac:spMkLst>
            <pc:docMk/>
            <pc:sldMk cId="2635470348" sldId="256"/>
            <ac:spMk id="27" creationId="{00000000-0000-0000-0000-000000000000}"/>
          </ac:spMkLst>
        </pc:spChg>
        <pc:picChg chg="add del mod">
          <ac:chgData name="MARIA LUISA GONZALEZ CAMPOS" userId="20852a76-7b4f-40fa-8ca9-447860e2e8eb" providerId="ADAL" clId="{1667ED38-9369-4107-9048-32B1329BE904}" dt="2024-04-08T12:16:56.036" v="45" actId="478"/>
          <ac:picMkLst>
            <pc:docMk/>
            <pc:sldMk cId="2635470348" sldId="256"/>
            <ac:picMk id="14" creationId="{BA5AC932-0F50-D88E-5055-F4120090567A}"/>
          </ac:picMkLst>
        </pc:picChg>
        <pc:picChg chg="add mod">
          <ac:chgData name="MARIA LUISA GONZALEZ CAMPOS" userId="20852a76-7b4f-40fa-8ca9-447860e2e8eb" providerId="ADAL" clId="{1667ED38-9369-4107-9048-32B1329BE904}" dt="2024-04-08T14:49:39.979" v="85" actId="1076"/>
          <ac:picMkLst>
            <pc:docMk/>
            <pc:sldMk cId="2635470348" sldId="256"/>
            <ac:picMk id="1026" creationId="{5DC3A58E-9794-1D56-1E66-36ED81E4E85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61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020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687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914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116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3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04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32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587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693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24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2F7A6-FA65-4AE2-89F6-4345A0D887A9}" type="datetimeFigureOut">
              <a:rPr lang="es-CR" smtClean="0"/>
              <a:t>8/4/2024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46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773083"/>
            <a:ext cx="12192000" cy="53118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cxnSp>
        <p:nvCxnSpPr>
          <p:cNvPr id="6" name="Conector recto 5"/>
          <p:cNvCxnSpPr/>
          <p:nvPr/>
        </p:nvCxnSpPr>
        <p:spPr>
          <a:xfrm>
            <a:off x="9119063" y="0"/>
            <a:ext cx="16624" cy="773083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248" y="100791"/>
            <a:ext cx="2952750" cy="571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244" y="-60716"/>
            <a:ext cx="1734819" cy="894516"/>
          </a:xfrm>
          <a:prstGeom prst="rect">
            <a:avLst/>
          </a:prstGeom>
        </p:spPr>
      </p:pic>
      <p:sp>
        <p:nvSpPr>
          <p:cNvPr id="15" name="Retraso 14"/>
          <p:cNvSpPr/>
          <p:nvPr/>
        </p:nvSpPr>
        <p:spPr>
          <a:xfrm>
            <a:off x="0" y="0"/>
            <a:ext cx="8861367" cy="6858000"/>
          </a:xfrm>
          <a:prstGeom prst="flowChartDelay">
            <a:avLst/>
          </a:prstGeom>
          <a:solidFill>
            <a:schemeClr val="accent1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rminador 19"/>
          <p:cNvSpPr/>
          <p:nvPr/>
        </p:nvSpPr>
        <p:spPr>
          <a:xfrm>
            <a:off x="428680" y="271617"/>
            <a:ext cx="4040732" cy="374073"/>
          </a:xfrm>
          <a:prstGeom prst="flowChartTerminato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1" name="CuadroTexto 20"/>
          <p:cNvSpPr txBox="1"/>
          <p:nvPr/>
        </p:nvSpPr>
        <p:spPr>
          <a:xfrm>
            <a:off x="504241" y="274403"/>
            <a:ext cx="3965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>
                <a:solidFill>
                  <a:schemeClr val="bg1"/>
                </a:solidFill>
                <a:latin typeface="Arial Black" panose="020B0A04020102020204" pitchFamily="34" charset="0"/>
              </a:rPr>
              <a:t>Seminario impartido en español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0" y="927094"/>
            <a:ext cx="7244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  <a:latin typeface="Albertus Extra Bold" panose="020E0802040304020204" pitchFamily="34" charset="0"/>
              </a:rPr>
              <a:t>Charla: “</a:t>
            </a:r>
            <a:r>
              <a:rPr lang="es-419" sz="2400" dirty="0">
                <a:solidFill>
                  <a:schemeClr val="bg1"/>
                </a:solidFill>
                <a:latin typeface="Albertus Extra Bold" panose="020E0802040304020204" pitchFamily="34" charset="0"/>
              </a:rPr>
              <a:t>Introducción a los Productos de Matrices Aleatorias y Exponentes de </a:t>
            </a:r>
            <a:r>
              <a:rPr lang="es-419" sz="2400" dirty="0" err="1">
                <a:solidFill>
                  <a:schemeClr val="bg1"/>
                </a:solidFill>
                <a:latin typeface="Albertus Extra Bold" panose="020E0802040304020204" pitchFamily="34" charset="0"/>
              </a:rPr>
              <a:t>Lyapunov</a:t>
            </a:r>
            <a:r>
              <a:rPr lang="es-MX" sz="2400" dirty="0">
                <a:solidFill>
                  <a:schemeClr val="bg1"/>
                </a:solidFill>
                <a:latin typeface="Albertus Extra Bold" panose="020E0802040304020204" pitchFamily="34" charset="0"/>
              </a:rPr>
              <a:t>”</a:t>
            </a:r>
            <a:endParaRPr lang="es-CR" sz="2400" dirty="0">
              <a:solidFill>
                <a:schemeClr val="bg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249042" y="5500141"/>
            <a:ext cx="5921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Miércoles 17 de abril de 2024</a:t>
            </a:r>
          </a:p>
          <a:p>
            <a:r>
              <a:rPr lang="es-C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11:00 a.m.(Hora Costa Rica)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65174" y="6152193"/>
            <a:ext cx="6842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Modalidad Híbrida: </a:t>
            </a:r>
            <a:r>
              <a:rPr lang="es-MX" sz="2000" dirty="0">
                <a:solidFill>
                  <a:schemeClr val="bg1"/>
                </a:solidFill>
              </a:rPr>
              <a:t>ID: 842 0873 9484 Código: CIMPA</a:t>
            </a:r>
          </a:p>
          <a:p>
            <a:r>
              <a:rPr lang="es-CR" sz="2000" dirty="0">
                <a:solidFill>
                  <a:schemeClr val="bg1"/>
                </a:solidFill>
              </a:rPr>
              <a:t>Miniauditorio CIMPA/</a:t>
            </a:r>
            <a:r>
              <a:rPr lang="es-CR" sz="2000" dirty="0" err="1">
                <a:solidFill>
                  <a:schemeClr val="bg1"/>
                </a:solidFill>
              </a:rPr>
              <a:t>EMat</a:t>
            </a:r>
            <a:endParaRPr lang="es-CR" sz="2000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9706" y="3942079"/>
            <a:ext cx="2933954" cy="784928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084014" y="4193078"/>
            <a:ext cx="2933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 El </a:t>
            </a:r>
            <a:r>
              <a:rPr lang="es-419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Hadji</a:t>
            </a:r>
            <a:r>
              <a:rPr lang="es-419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Yaya </a:t>
            </a:r>
            <a:r>
              <a:rPr lang="es-419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Tall</a:t>
            </a:r>
            <a:endParaRPr lang="es-419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1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45006" y="1912101"/>
            <a:ext cx="81794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>
                <a:solidFill>
                  <a:schemeClr val="bg1"/>
                </a:solidFill>
              </a:rPr>
              <a:t>Resumen de la charla: </a:t>
            </a:r>
            <a:r>
              <a:rPr lang="es-419" sz="1400" dirty="0">
                <a:solidFill>
                  <a:schemeClr val="bg1"/>
                </a:solidFill>
              </a:rPr>
              <a:t>En esta charla introductoria, nos adentramos en el estudio de los productos de matrices aleatorias y los exponentes de </a:t>
            </a:r>
            <a:r>
              <a:rPr lang="es-419" sz="1400" dirty="0" err="1">
                <a:solidFill>
                  <a:schemeClr val="bg1"/>
                </a:solidFill>
              </a:rPr>
              <a:t>Lyapunov</a:t>
            </a:r>
            <a:r>
              <a:rPr lang="es-419" sz="1400" dirty="0">
                <a:solidFill>
                  <a:schemeClr val="bg1"/>
                </a:solidFill>
              </a:rPr>
              <a:t>. Comenzamos con una breve descripción de la multiplicación de matrices y su relevancia en diversos campos, para luego explorar el marco probabilístico de las matrices aleatorias y sus productos. Posteriormente, profundizamos en el concepto de exponentes de </a:t>
            </a:r>
            <a:r>
              <a:rPr lang="es-419" sz="1400" dirty="0" err="1">
                <a:solidFill>
                  <a:schemeClr val="bg1"/>
                </a:solidFill>
              </a:rPr>
              <a:t>Lyapunov</a:t>
            </a:r>
            <a:r>
              <a:rPr lang="es-419" sz="1400" dirty="0">
                <a:solidFill>
                  <a:schemeClr val="bg1"/>
                </a:solidFill>
              </a:rPr>
              <a:t> y su función en la caracterización de la estabilidad y predictibilidad de sistemas dinámicos. Finalmente, presentaremos algunos avances recientes en este emocionante campo de estudio. A través de explicaciones intuitivas y ejemplos ilustrativos, el objetivo de esta charla es proporcionar a los asistentes una base sólida para adentrarse en la intrigante interacción entre la aleatoriedad, las matrices y los sistemas dinámicos.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9897" y="4047869"/>
            <a:ext cx="80878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>
                <a:solidFill>
                  <a:schemeClr val="bg1"/>
                </a:solidFill>
                <a:cs typeface="Arial" panose="020B0604020202020204" pitchFamily="34" charset="0"/>
              </a:rPr>
              <a:t>Bio: </a:t>
            </a:r>
            <a:r>
              <a:rPr lang="es-419" sz="1400" dirty="0">
                <a:solidFill>
                  <a:schemeClr val="bg1"/>
                </a:solidFill>
              </a:rPr>
              <a:t>Licenciado en Matemáticas pura por la Universidad </a:t>
            </a:r>
            <a:r>
              <a:rPr lang="es-419" sz="1400" dirty="0" err="1">
                <a:solidFill>
                  <a:schemeClr val="bg1"/>
                </a:solidFill>
              </a:rPr>
              <a:t>Cheikh</a:t>
            </a:r>
            <a:r>
              <a:rPr lang="es-419" sz="1400" dirty="0">
                <a:solidFill>
                  <a:schemeClr val="bg1"/>
                </a:solidFill>
              </a:rPr>
              <a:t> anta Diop de Dakar (UCAD) en Senegal, Maestría en Matemática pura por la UCAD. Diploma de posgraduación por el International Center </a:t>
            </a:r>
            <a:r>
              <a:rPr lang="es-419" sz="1400" dirty="0" err="1">
                <a:solidFill>
                  <a:schemeClr val="bg1"/>
                </a:solidFill>
              </a:rPr>
              <a:t>for</a:t>
            </a:r>
            <a:r>
              <a:rPr lang="es-419" sz="1400" dirty="0">
                <a:solidFill>
                  <a:schemeClr val="bg1"/>
                </a:solidFill>
              </a:rPr>
              <a:t> </a:t>
            </a:r>
            <a:r>
              <a:rPr lang="es-419" sz="1400" dirty="0" err="1">
                <a:solidFill>
                  <a:schemeClr val="bg1"/>
                </a:solidFill>
              </a:rPr>
              <a:t>Theoretical</a:t>
            </a:r>
            <a:r>
              <a:rPr lang="es-419" sz="1400" dirty="0">
                <a:solidFill>
                  <a:schemeClr val="bg1"/>
                </a:solidFill>
              </a:rPr>
              <a:t> </a:t>
            </a:r>
            <a:r>
              <a:rPr lang="es-419" sz="1400" dirty="0" err="1">
                <a:solidFill>
                  <a:schemeClr val="bg1"/>
                </a:solidFill>
              </a:rPr>
              <a:t>Physic</a:t>
            </a:r>
            <a:r>
              <a:rPr lang="es-419" sz="1400" dirty="0">
                <a:solidFill>
                  <a:schemeClr val="bg1"/>
                </a:solidFill>
              </a:rPr>
              <a:t> (ICTP), Trieste, </a:t>
            </a:r>
            <a:r>
              <a:rPr lang="es-419" sz="1400" dirty="0" err="1">
                <a:solidFill>
                  <a:schemeClr val="bg1"/>
                </a:solidFill>
              </a:rPr>
              <a:t>Italy</a:t>
            </a:r>
            <a:r>
              <a:rPr lang="es-419" sz="1400" dirty="0">
                <a:solidFill>
                  <a:schemeClr val="bg1"/>
                </a:solidFill>
              </a:rPr>
              <a:t>. Doctorado por el Instituto de Matemática Pura e Aplicada (IMPA), Rio De Janeiro, Brasil. Realizó un posdoctorado en el Instituto de Matemática y Estadística (IME) de la Universidad de São Paulo, Brasil. Tiene experiencia en el área de Matemática con énfasis en sistemas dinámicos y Teoría ergódica</a:t>
            </a:r>
            <a:r>
              <a:rPr lang="es-419" sz="1300" dirty="0">
                <a:solidFill>
                  <a:schemeClr val="bg1"/>
                </a:solidFill>
              </a:rPr>
              <a:t>.</a:t>
            </a:r>
            <a:endParaRPr lang="es-MX" sz="1300" dirty="0">
              <a:solidFill>
                <a:schemeClr val="bg1"/>
              </a:solidFill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BEC5F62-148F-73FA-1EEE-B8933E419BF8}"/>
              </a:ext>
            </a:extLst>
          </p:cNvPr>
          <p:cNvGrpSpPr/>
          <p:nvPr/>
        </p:nvGrpSpPr>
        <p:grpSpPr>
          <a:xfrm>
            <a:off x="2934549" y="3771954"/>
            <a:ext cx="1503290" cy="223191"/>
            <a:chOff x="2880188" y="3616751"/>
            <a:chExt cx="1503290" cy="223191"/>
          </a:xfrm>
        </p:grpSpPr>
        <p:sp>
          <p:nvSpPr>
            <p:cNvPr id="26" name="Elipse 25"/>
            <p:cNvSpPr/>
            <p:nvPr/>
          </p:nvSpPr>
          <p:spPr>
            <a:xfrm>
              <a:off x="2880188" y="3617162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29" name="Elipse 28"/>
            <p:cNvSpPr/>
            <p:nvPr/>
          </p:nvSpPr>
          <p:spPr>
            <a:xfrm>
              <a:off x="3514301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30" name="Elipse 29"/>
            <p:cNvSpPr/>
            <p:nvPr/>
          </p:nvSpPr>
          <p:spPr>
            <a:xfrm>
              <a:off x="4148414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8E71A-97C4-E206-CDA3-6580A70FEF28}"/>
              </a:ext>
            </a:extLst>
          </p:cNvPr>
          <p:cNvGrpSpPr/>
          <p:nvPr/>
        </p:nvGrpSpPr>
        <p:grpSpPr>
          <a:xfrm>
            <a:off x="9143138" y="1229946"/>
            <a:ext cx="2592825" cy="2552007"/>
            <a:chOff x="9135687" y="1269827"/>
            <a:chExt cx="2592825" cy="2552007"/>
          </a:xfrm>
        </p:grpSpPr>
        <p:sp>
          <p:nvSpPr>
            <p:cNvPr id="12" name="Elipse 11"/>
            <p:cNvSpPr/>
            <p:nvPr/>
          </p:nvSpPr>
          <p:spPr>
            <a:xfrm>
              <a:off x="9135687" y="1269827"/>
              <a:ext cx="2592825" cy="255200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40" b="1340"/>
            <a:stretch/>
          </p:blipFill>
          <p:spPr>
            <a:xfrm>
              <a:off x="9226009" y="1370173"/>
              <a:ext cx="2412180" cy="2351313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C3A58E-9794-1D56-1E66-36ED81E4E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120" y="5170179"/>
            <a:ext cx="13811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470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291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Albertus Extra Bold</vt:lpstr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Recepción</dc:creator>
  <cp:lastModifiedBy>MARIA LUISA GONZALEZ CAMPOS</cp:lastModifiedBy>
  <cp:revision>39</cp:revision>
  <dcterms:created xsi:type="dcterms:W3CDTF">2023-05-23T15:03:00Z</dcterms:created>
  <dcterms:modified xsi:type="dcterms:W3CDTF">2024-04-08T14:54:20Z</dcterms:modified>
</cp:coreProperties>
</file>