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sldIdLst>
    <p:sldId id="256" r:id="rId2"/>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B9DD"/>
    <a:srgbClr val="EEF1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Guzmán Atencio" userId="532a1b26-46b0-4df4-9f3d-5e6dc9f3aaa5" providerId="ADAL" clId="{0790BF5C-5A0E-483B-B859-F8B1422CCD1C}"/>
    <pc:docChg chg="modSld">
      <pc:chgData name="Nicole Guzmán Atencio" userId="532a1b26-46b0-4df4-9f3d-5e6dc9f3aaa5" providerId="ADAL" clId="{0790BF5C-5A0E-483B-B859-F8B1422CCD1C}" dt="2023-11-08T20:47:44.905" v="6" actId="20577"/>
      <pc:docMkLst>
        <pc:docMk/>
      </pc:docMkLst>
      <pc:sldChg chg="modSp mod">
        <pc:chgData name="Nicole Guzmán Atencio" userId="532a1b26-46b0-4df4-9f3d-5e6dc9f3aaa5" providerId="ADAL" clId="{0790BF5C-5A0E-483B-B859-F8B1422CCD1C}" dt="2023-11-08T20:47:44.905" v="6" actId="20577"/>
        <pc:sldMkLst>
          <pc:docMk/>
          <pc:sldMk cId="1060380617" sldId="256"/>
        </pc:sldMkLst>
        <pc:spChg chg="mod">
          <ac:chgData name="Nicole Guzmán Atencio" userId="532a1b26-46b0-4df4-9f3d-5e6dc9f3aaa5" providerId="ADAL" clId="{0790BF5C-5A0E-483B-B859-F8B1422CCD1C}" dt="2023-11-08T20:47:44.905" v="6" actId="20577"/>
          <ac:spMkLst>
            <pc:docMk/>
            <pc:sldMk cId="1060380617" sldId="256"/>
            <ac:spMk id="25" creationId="{C9AF7A18-4CF4-3955-5857-EA1102DA3C93}"/>
          </ac:spMkLst>
        </pc:spChg>
      </pc:sldChg>
    </pc:docChg>
  </pc:docChgLst>
  <pc:docChgLst>
    <pc:chgData name="MARIA LUISA GONZALEZ CAMPOS" userId="20852a76-7b4f-40fa-8ca9-447860e2e8eb" providerId="ADAL" clId="{E4F67320-1A2E-497C-A6AE-D2CAA590B023}"/>
    <pc:docChg chg="modSld">
      <pc:chgData name="MARIA LUISA GONZALEZ CAMPOS" userId="20852a76-7b4f-40fa-8ca9-447860e2e8eb" providerId="ADAL" clId="{E4F67320-1A2E-497C-A6AE-D2CAA590B023}" dt="2023-11-04T23:26:21.768" v="1" actId="20577"/>
      <pc:docMkLst>
        <pc:docMk/>
      </pc:docMkLst>
      <pc:sldChg chg="modSp mod">
        <pc:chgData name="MARIA LUISA GONZALEZ CAMPOS" userId="20852a76-7b4f-40fa-8ca9-447860e2e8eb" providerId="ADAL" clId="{E4F67320-1A2E-497C-A6AE-D2CAA590B023}" dt="2023-11-04T23:26:21.768" v="1" actId="20577"/>
        <pc:sldMkLst>
          <pc:docMk/>
          <pc:sldMk cId="1060380617" sldId="256"/>
        </pc:sldMkLst>
        <pc:spChg chg="mod">
          <ac:chgData name="MARIA LUISA GONZALEZ CAMPOS" userId="20852a76-7b4f-40fa-8ca9-447860e2e8eb" providerId="ADAL" clId="{E4F67320-1A2E-497C-A6AE-D2CAA590B023}" dt="2023-11-04T23:26:21.768" v="1" actId="20577"/>
          <ac:spMkLst>
            <pc:docMk/>
            <pc:sldMk cId="1060380617" sldId="256"/>
            <ac:spMk id="32" creationId="{01B1D29D-2873-A6E6-3349-A70CC8D912C1}"/>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35293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19059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40706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32482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2257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398984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181084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07322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48434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3110790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11/8/2023</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‹Nº›</a:t>
            </a:fld>
            <a:endParaRPr lang="en-US"/>
          </a:p>
        </p:txBody>
      </p:sp>
    </p:spTree>
    <p:extLst>
      <p:ext uri="{BB962C8B-B14F-4D97-AF65-F5344CB8AC3E}">
        <p14:creationId xmlns:p14="http://schemas.microsoft.com/office/powerpoint/2010/main" val="4287385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11/8/2023</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‹Nº›</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8276309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a16="http://schemas.microsoft.com/office/drawing/2014/main" id="{FFC321AD-2C92-446F-AF58-8CAA634BFD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0">
            <a:extLst>
              <a:ext uri="{FF2B5EF4-FFF2-40B4-BE49-F238E27FC236}">
                <a16:creationId xmlns:a16="http://schemas.microsoft.com/office/drawing/2014/main" id="{3EA855B9-EE27-4441-846C-35DF1C6483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3" descr="Uma fórmula cálculo">
            <a:extLst>
              <a:ext uri="{FF2B5EF4-FFF2-40B4-BE49-F238E27FC236}">
                <a16:creationId xmlns:a16="http://schemas.microsoft.com/office/drawing/2014/main" id="{CADA9915-913F-118D-8B6C-F4ECB5EDCD42}"/>
              </a:ext>
            </a:extLst>
          </p:cNvPr>
          <p:cNvPicPr>
            <a:picLocks noChangeAspect="1"/>
          </p:cNvPicPr>
          <p:nvPr/>
        </p:nvPicPr>
        <p:blipFill rotWithShape="1">
          <a:blip r:embed="rId2">
            <a:alphaModFix amt="20000"/>
          </a:blip>
          <a:srcRect t="2084" b="13647"/>
          <a:stretch/>
        </p:blipFill>
        <p:spPr>
          <a:xfrm>
            <a:off x="-13253" y="11"/>
            <a:ext cx="12191979" cy="6857989"/>
          </a:xfrm>
          <a:prstGeom prst="rect">
            <a:avLst/>
          </a:prstGeom>
        </p:spPr>
      </p:pic>
      <p:sp>
        <p:nvSpPr>
          <p:cNvPr id="19" name="Rectangle 12">
            <a:extLst>
              <a:ext uri="{FF2B5EF4-FFF2-40B4-BE49-F238E27FC236}">
                <a16:creationId xmlns:a16="http://schemas.microsoft.com/office/drawing/2014/main" id="{2BF5D4DB-368A-4B23-81E4-E0454BAD86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253" y="322803"/>
            <a:ext cx="642729" cy="2930667"/>
          </a:xfrm>
          <a:prstGeom prst="rect">
            <a:avLst/>
          </a:prstGeom>
          <a:blipFill dpi="0" rotWithShape="1">
            <a:blip r:embed="rId3">
              <a:alphaModFix amt="99000"/>
              <a:extLst>
                <a:ext uri="{96DAC541-7B7A-43D3-8B79-37D633B846F1}">
                  <asvg:svgBlip xmlns:asvg="http://schemas.microsoft.com/office/drawing/2016/SVG/main" r:embed="rId4"/>
                </a:ext>
              </a:extLst>
            </a:blip>
            <a:srcRect/>
            <a:tile tx="0" ty="0" sx="6000" sy="6000" flip="none"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372D7B9-36D5-4C1F-B7C9-36717C28F1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adroTexto 7">
            <a:extLst>
              <a:ext uri="{FF2B5EF4-FFF2-40B4-BE49-F238E27FC236}">
                <a16:creationId xmlns:a16="http://schemas.microsoft.com/office/drawing/2014/main" id="{1E9DF964-DEBE-2DED-B6DE-AAB57CA1797F}"/>
              </a:ext>
            </a:extLst>
          </p:cNvPr>
          <p:cNvSpPr txBox="1"/>
          <p:nvPr/>
        </p:nvSpPr>
        <p:spPr>
          <a:xfrm>
            <a:off x="4767269" y="138137"/>
            <a:ext cx="3286937" cy="369332"/>
          </a:xfrm>
          <a:prstGeom prst="rect">
            <a:avLst/>
          </a:prstGeom>
          <a:noFill/>
        </p:spPr>
        <p:txBody>
          <a:bodyPr wrap="square" rtlCol="0">
            <a:spAutoFit/>
          </a:bodyPr>
          <a:lstStyle/>
          <a:p>
            <a:r>
              <a:rPr lang="es-MX" dirty="0">
                <a:solidFill>
                  <a:schemeClr val="bg2"/>
                </a:solidFill>
              </a:rPr>
              <a:t>Taller de Investigación</a:t>
            </a:r>
            <a:endParaRPr lang="es-CR" dirty="0">
              <a:solidFill>
                <a:schemeClr val="bg2"/>
              </a:solidFill>
            </a:endParaRPr>
          </a:p>
        </p:txBody>
      </p:sp>
      <p:sp>
        <p:nvSpPr>
          <p:cNvPr id="10" name="CuadroTexto 9">
            <a:extLst>
              <a:ext uri="{FF2B5EF4-FFF2-40B4-BE49-F238E27FC236}">
                <a16:creationId xmlns:a16="http://schemas.microsoft.com/office/drawing/2014/main" id="{300D86D3-7325-C498-1030-08A355F6E823}"/>
              </a:ext>
            </a:extLst>
          </p:cNvPr>
          <p:cNvSpPr txBox="1"/>
          <p:nvPr/>
        </p:nvSpPr>
        <p:spPr>
          <a:xfrm>
            <a:off x="3085692" y="645595"/>
            <a:ext cx="6330630" cy="830997"/>
          </a:xfrm>
          <a:prstGeom prst="rect">
            <a:avLst/>
          </a:prstGeom>
          <a:noFill/>
        </p:spPr>
        <p:txBody>
          <a:bodyPr wrap="square" rtlCol="0">
            <a:spAutoFit/>
          </a:bodyPr>
          <a:lstStyle/>
          <a:p>
            <a:r>
              <a:rPr lang="es-CR" sz="4800" b="1" dirty="0">
                <a:solidFill>
                  <a:schemeClr val="bg2"/>
                </a:solidFill>
              </a:rPr>
              <a:t>“El modelo de Ising”</a:t>
            </a:r>
          </a:p>
        </p:txBody>
      </p:sp>
      <p:sp>
        <p:nvSpPr>
          <p:cNvPr id="12" name="Rectángulo 11">
            <a:extLst>
              <a:ext uri="{FF2B5EF4-FFF2-40B4-BE49-F238E27FC236}">
                <a16:creationId xmlns:a16="http://schemas.microsoft.com/office/drawing/2014/main" id="{C36B0B4F-0DC4-1F16-33C0-F05A074D068C}"/>
              </a:ext>
            </a:extLst>
          </p:cNvPr>
          <p:cNvSpPr/>
          <p:nvPr/>
        </p:nvSpPr>
        <p:spPr>
          <a:xfrm>
            <a:off x="3072439" y="654778"/>
            <a:ext cx="6330630" cy="830997"/>
          </a:xfrm>
          <a:prstGeom prst="rect">
            <a:avLst/>
          </a:prstGeom>
          <a:noFill/>
          <a:ln w="28575">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14" name="CuadroTexto 13">
            <a:extLst>
              <a:ext uri="{FF2B5EF4-FFF2-40B4-BE49-F238E27FC236}">
                <a16:creationId xmlns:a16="http://schemas.microsoft.com/office/drawing/2014/main" id="{A4E999B8-0FBF-84D3-19A4-9ACF78724E63}"/>
              </a:ext>
            </a:extLst>
          </p:cNvPr>
          <p:cNvSpPr txBox="1"/>
          <p:nvPr/>
        </p:nvSpPr>
        <p:spPr>
          <a:xfrm>
            <a:off x="605405" y="1709569"/>
            <a:ext cx="10981189" cy="1200329"/>
          </a:xfrm>
          <a:prstGeom prst="rect">
            <a:avLst/>
          </a:prstGeom>
          <a:noFill/>
        </p:spPr>
        <p:txBody>
          <a:bodyPr wrap="square" rtlCol="0">
            <a:spAutoFit/>
          </a:bodyPr>
          <a:lstStyle/>
          <a:p>
            <a:pPr algn="just"/>
            <a:r>
              <a:rPr lang="es-MX" b="1" dirty="0">
                <a:solidFill>
                  <a:schemeClr val="bg2"/>
                </a:solidFill>
              </a:rPr>
              <a:t>Se pretende brindar una introducción al modelo de Ising. Este es un modelo matemático que se propone como una idealización para el estudio de materiales ferromagnéticos en física. Sin embargo, en este minicurso, el énfasis es en los aspectos matemáticos del modelo. El énfasis es en comprender la descripción matemática de las transiciones de fase.</a:t>
            </a:r>
            <a:endParaRPr lang="es-CR" b="1" dirty="0">
              <a:solidFill>
                <a:schemeClr val="bg2"/>
              </a:solidFill>
            </a:endParaRPr>
          </a:p>
        </p:txBody>
      </p:sp>
      <p:sp>
        <p:nvSpPr>
          <p:cNvPr id="24" name="Rectángulo 23">
            <a:extLst>
              <a:ext uri="{FF2B5EF4-FFF2-40B4-BE49-F238E27FC236}">
                <a16:creationId xmlns:a16="http://schemas.microsoft.com/office/drawing/2014/main" id="{CF94F696-220C-861A-C5E4-2012CBE60C9E}"/>
              </a:ext>
            </a:extLst>
          </p:cNvPr>
          <p:cNvSpPr/>
          <p:nvPr/>
        </p:nvSpPr>
        <p:spPr>
          <a:xfrm>
            <a:off x="642729" y="3186150"/>
            <a:ext cx="6755363" cy="3362546"/>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25" name="CuadroTexto 24">
            <a:extLst>
              <a:ext uri="{FF2B5EF4-FFF2-40B4-BE49-F238E27FC236}">
                <a16:creationId xmlns:a16="http://schemas.microsoft.com/office/drawing/2014/main" id="{C9AF7A18-4CF4-3955-5857-EA1102DA3C93}"/>
              </a:ext>
            </a:extLst>
          </p:cNvPr>
          <p:cNvSpPr txBox="1"/>
          <p:nvPr/>
        </p:nvSpPr>
        <p:spPr>
          <a:xfrm>
            <a:off x="717642" y="3429000"/>
            <a:ext cx="6400800" cy="2800767"/>
          </a:xfrm>
          <a:prstGeom prst="rect">
            <a:avLst/>
          </a:prstGeom>
          <a:noFill/>
        </p:spPr>
        <p:txBody>
          <a:bodyPr wrap="square" rtlCol="0">
            <a:spAutoFit/>
          </a:bodyPr>
          <a:lstStyle/>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Requisitos: Conocimientos básicos de cálculo y probabilidad</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Período:</a:t>
            </a:r>
            <a:r>
              <a:rPr lang="es-CR" sz="1600" dirty="0">
                <a:latin typeface="Arial" panose="020B0604020202020204" pitchFamily="34" charset="0"/>
              </a:rPr>
              <a:t> </a:t>
            </a: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Del 23 de enero al 16 de febrero, 2024.</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CR"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Reunión inicial: Martes y Viernes, 9a.m. – 1p.m.</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Lugar:</a:t>
            </a:r>
            <a:r>
              <a:rPr lang="es-CR" sz="1600" dirty="0">
                <a:latin typeface="Arial" panose="020B0604020202020204" pitchFamily="34" charset="0"/>
              </a:rPr>
              <a:t> </a:t>
            </a:r>
            <a:r>
              <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rPr>
              <a:t>Laboratorio</a:t>
            </a: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 CIMPA</a:t>
            </a:r>
          </a:p>
          <a:p>
            <a:pPr marR="0" algn="l" rtl="0" fontAlgn="t">
              <a:spcBef>
                <a:spcPts val="0"/>
              </a:spcBef>
              <a:spcAft>
                <a:spcPts val="0"/>
              </a:spcAft>
            </a:pPr>
            <a:endParaRPr lang="es-CR" sz="1600" b="0" i="0" u="none" strike="noStrike" dirty="0">
              <a:effectLst/>
              <a:latin typeface="Arial" panose="020B0604020202020204" pitchFamily="34" charset="0"/>
            </a:endParaRPr>
          </a:p>
          <a:p>
            <a:pPr marR="0" algn="l" rtl="0" fontAlgn="t">
              <a:spcBef>
                <a:spcPts val="0"/>
              </a:spcBef>
              <a:spcAft>
                <a:spcPts val="0"/>
              </a:spcAft>
            </a:pPr>
            <a:r>
              <a:rPr lang="es-MX" sz="1600" b="1" i="0" u="none" strike="noStrike" dirty="0">
                <a:solidFill>
                  <a:srgbClr val="FFFFFF"/>
                </a:solidFill>
                <a:effectLst/>
                <a:latin typeface="Noto Sans" panose="020B0502040204020203" pitchFamily="34" charset="0"/>
                <a:ea typeface="Noto Sans" panose="020B0502040204020203" pitchFamily="34" charset="0"/>
                <a:cs typeface="Noto Sans" panose="020B0502040204020203" pitchFamily="34" charset="0"/>
              </a:rPr>
              <a:t>Modalidad: Presencial</a:t>
            </a:r>
          </a:p>
          <a:p>
            <a:pPr marR="0" algn="l" rtl="0" fontAlgn="t">
              <a:spcBef>
                <a:spcPts val="0"/>
              </a:spcBef>
              <a:spcAft>
                <a:spcPts val="0"/>
              </a:spcAft>
            </a:pPr>
            <a:endParaRPr lang="es-MX" sz="1600" b="1" dirty="0">
              <a:solidFill>
                <a:srgbClr val="FFFFFF"/>
              </a:solidFill>
              <a:latin typeface="Noto Sans" panose="020B0502040204020203" pitchFamily="34" charset="0"/>
              <a:ea typeface="Noto Sans" panose="020B0502040204020203" pitchFamily="34" charset="0"/>
              <a:cs typeface="Noto Sans" panose="020B0502040204020203" pitchFamily="34" charset="0"/>
            </a:endParaRPr>
          </a:p>
          <a:p>
            <a:pPr marR="0" algn="l" rtl="0" fontAlgn="t">
              <a:spcBef>
                <a:spcPts val="0"/>
              </a:spcBef>
              <a:spcAft>
                <a:spcPts val="0"/>
              </a:spcAft>
            </a:pPr>
            <a:r>
              <a:rPr lang="es-MX" sz="1600" b="1" i="0" u="none" strike="noStrike">
                <a:solidFill>
                  <a:srgbClr val="FFFFFF"/>
                </a:solidFill>
                <a:effectLst/>
                <a:latin typeface="Noto Sans" panose="020B0502040204020203" pitchFamily="34" charset="0"/>
                <a:ea typeface="Noto Sans" panose="020B0502040204020203" pitchFamily="34" charset="0"/>
                <a:cs typeface="Noto Sans" panose="020B0502040204020203" pitchFamily="34" charset="0"/>
              </a:rPr>
              <a:t>Inscripción: 20 de noviembre – 15 de enero 2024</a:t>
            </a:r>
            <a:endParaRPr lang="es-CR" sz="1600" b="0" i="0" u="none" strike="noStrike" dirty="0">
              <a:effectLst/>
              <a:latin typeface="Arial" panose="020B0604020202020204" pitchFamily="34" charset="0"/>
            </a:endParaRPr>
          </a:p>
        </p:txBody>
      </p:sp>
      <p:sp>
        <p:nvSpPr>
          <p:cNvPr id="26" name="Rectángulo 25">
            <a:extLst>
              <a:ext uri="{FF2B5EF4-FFF2-40B4-BE49-F238E27FC236}">
                <a16:creationId xmlns:a16="http://schemas.microsoft.com/office/drawing/2014/main" id="{8BADC236-1B39-54D4-E8DC-2C577F73E24F}"/>
              </a:ext>
            </a:extLst>
          </p:cNvPr>
          <p:cNvSpPr/>
          <p:nvPr/>
        </p:nvSpPr>
        <p:spPr>
          <a:xfrm>
            <a:off x="8361839" y="2909898"/>
            <a:ext cx="2853140" cy="3620277"/>
          </a:xfrm>
          <a:prstGeom prst="rect">
            <a:avLst/>
          </a:prstGeom>
          <a:noFill/>
          <a:ln w="38100">
            <a:solidFill>
              <a:srgbClr val="00B0F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30" name="Imagen 29">
            <a:extLst>
              <a:ext uri="{FF2B5EF4-FFF2-40B4-BE49-F238E27FC236}">
                <a16:creationId xmlns:a16="http://schemas.microsoft.com/office/drawing/2014/main" id="{7F0D53C2-2702-4D72-5188-CD5BB4005CD4}"/>
              </a:ext>
            </a:extLst>
          </p:cNvPr>
          <p:cNvPicPr>
            <a:picLocks noChangeAspect="1"/>
          </p:cNvPicPr>
          <p:nvPr/>
        </p:nvPicPr>
        <p:blipFill>
          <a:blip r:embed="rId5"/>
          <a:stretch>
            <a:fillRect/>
          </a:stretch>
        </p:blipFill>
        <p:spPr>
          <a:xfrm>
            <a:off x="8579023" y="3053651"/>
            <a:ext cx="2400300" cy="2486025"/>
          </a:xfrm>
          <a:prstGeom prst="rect">
            <a:avLst/>
          </a:prstGeom>
        </p:spPr>
      </p:pic>
      <p:sp>
        <p:nvSpPr>
          <p:cNvPr id="31" name="Rectángulo 30">
            <a:extLst>
              <a:ext uri="{FF2B5EF4-FFF2-40B4-BE49-F238E27FC236}">
                <a16:creationId xmlns:a16="http://schemas.microsoft.com/office/drawing/2014/main" id="{3E646A23-9D19-6D24-1444-7CC989EEF985}"/>
              </a:ext>
            </a:extLst>
          </p:cNvPr>
          <p:cNvSpPr/>
          <p:nvPr/>
        </p:nvSpPr>
        <p:spPr>
          <a:xfrm>
            <a:off x="8490857" y="5673012"/>
            <a:ext cx="2612572" cy="774441"/>
          </a:xfrm>
          <a:prstGeom prst="rect">
            <a:avLst/>
          </a:prstGeom>
          <a:solidFill>
            <a:srgbClr val="8DB9DD">
              <a:alpha val="60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32" name="CuadroTexto 31">
            <a:extLst>
              <a:ext uri="{FF2B5EF4-FFF2-40B4-BE49-F238E27FC236}">
                <a16:creationId xmlns:a16="http://schemas.microsoft.com/office/drawing/2014/main" id="{01B1D29D-2873-A6E6-3349-A70CC8D912C1}"/>
              </a:ext>
            </a:extLst>
          </p:cNvPr>
          <p:cNvSpPr txBox="1"/>
          <p:nvPr/>
        </p:nvSpPr>
        <p:spPr>
          <a:xfrm>
            <a:off x="8579023" y="5758052"/>
            <a:ext cx="2400300" cy="646331"/>
          </a:xfrm>
          <a:prstGeom prst="rect">
            <a:avLst/>
          </a:prstGeom>
          <a:noFill/>
        </p:spPr>
        <p:txBody>
          <a:bodyPr wrap="square" rtlCol="0">
            <a:spAutoFit/>
          </a:bodyPr>
          <a:lstStyle/>
          <a:p>
            <a:pPr algn="ctr"/>
            <a:r>
              <a:rPr lang="es-MX" dirty="0">
                <a:solidFill>
                  <a:schemeClr val="bg2"/>
                </a:solidFill>
              </a:rPr>
              <a:t>Dr. José Alexander Ramírez González</a:t>
            </a:r>
            <a:endParaRPr lang="es-CR" dirty="0">
              <a:solidFill>
                <a:schemeClr val="bg2"/>
              </a:solidFill>
            </a:endParaRPr>
          </a:p>
        </p:txBody>
      </p:sp>
      <p:sp>
        <p:nvSpPr>
          <p:cNvPr id="39" name="Diagrama de flujo: retraso 38">
            <a:extLst>
              <a:ext uri="{FF2B5EF4-FFF2-40B4-BE49-F238E27FC236}">
                <a16:creationId xmlns:a16="http://schemas.microsoft.com/office/drawing/2014/main" id="{1D69B512-AAD9-8EA4-583C-B9A626F56582}"/>
              </a:ext>
            </a:extLst>
          </p:cNvPr>
          <p:cNvSpPr/>
          <p:nvPr/>
        </p:nvSpPr>
        <p:spPr>
          <a:xfrm rot="5400000">
            <a:off x="739733" y="-567689"/>
            <a:ext cx="1200331" cy="2321416"/>
          </a:xfrm>
          <a:prstGeom prst="flowChartDelay">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R"/>
          </a:p>
        </p:txBody>
      </p:sp>
      <p:pic>
        <p:nvPicPr>
          <p:cNvPr id="43" name="Imagen 42" descr="Imagen que contiene Texto&#10;&#10;Descripción generada automáticamente">
            <a:extLst>
              <a:ext uri="{FF2B5EF4-FFF2-40B4-BE49-F238E27FC236}">
                <a16:creationId xmlns:a16="http://schemas.microsoft.com/office/drawing/2014/main" id="{66E3768C-7000-E35B-69AB-607C897FC8A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98207" y="188651"/>
            <a:ext cx="984830" cy="637636"/>
          </a:xfrm>
          <a:prstGeom prst="rect">
            <a:avLst/>
          </a:prstGeom>
        </p:spPr>
      </p:pic>
      <p:pic>
        <p:nvPicPr>
          <p:cNvPr id="36" name="Imagen 35" descr="Logotipo&#10;&#10;Descripción generada automáticamente">
            <a:extLst>
              <a:ext uri="{FF2B5EF4-FFF2-40B4-BE49-F238E27FC236}">
                <a16:creationId xmlns:a16="http://schemas.microsoft.com/office/drawing/2014/main" id="{7D1DBC29-58A3-834A-368E-65B36D90456F}"/>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642" y="125365"/>
            <a:ext cx="1414643" cy="729425"/>
          </a:xfrm>
          <a:prstGeom prst="rect">
            <a:avLst/>
          </a:prstGeom>
        </p:spPr>
      </p:pic>
    </p:spTree>
    <p:extLst>
      <p:ext uri="{BB962C8B-B14F-4D97-AF65-F5344CB8AC3E}">
        <p14:creationId xmlns:p14="http://schemas.microsoft.com/office/powerpoint/2010/main" val="1060380617"/>
      </p:ext>
    </p:extLst>
  </p:cSld>
  <p:clrMapOvr>
    <a:masterClrMapping/>
  </p:clrMapOvr>
</p:sld>
</file>

<file path=ppt/theme/theme1.xml><?xml version="1.0" encoding="utf-8"?>
<a:theme xmlns:a="http://schemas.openxmlformats.org/drawingml/2006/main" name="VeniceBeachVTI">
  <a:themeElements>
    <a:clrScheme name="Grayscale">
      <a:dk1>
        <a:srgbClr val="000000"/>
      </a:dk1>
      <a:lt1>
        <a:srgbClr val="FFFFFF"/>
      </a:lt1>
      <a:dk2>
        <a:srgbClr val="000000"/>
      </a:dk2>
      <a:lt2>
        <a:srgbClr val="FFFFFF"/>
      </a:lt2>
      <a:accent1>
        <a:srgbClr val="B5B5B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docProps/app.xml><?xml version="1.0" encoding="utf-8"?>
<Properties xmlns="http://schemas.openxmlformats.org/officeDocument/2006/extended-properties" xmlns:vt="http://schemas.openxmlformats.org/officeDocument/2006/docPropsVTypes">
  <TotalTime>392</TotalTime>
  <Words>131</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Avenir Next LT Pro</vt:lpstr>
      <vt:lpstr>Avenir Next LT Pro Light</vt:lpstr>
      <vt:lpstr>Noto Sans</vt:lpstr>
      <vt:lpstr>VeniceBeachVTI</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Nicole Guzmán Atencio</dc:creator>
  <cp:lastModifiedBy>Nicole Guzmán Atencio</cp:lastModifiedBy>
  <cp:revision>3</cp:revision>
  <dcterms:created xsi:type="dcterms:W3CDTF">2023-10-20T13:53:32Z</dcterms:created>
  <dcterms:modified xsi:type="dcterms:W3CDTF">2023-11-08T20:47:47Z</dcterms:modified>
</cp:coreProperties>
</file>