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B9DD"/>
    <a:srgbClr val="EEF1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Guzmán Atencio" userId="532a1b26-46b0-4df4-9f3d-5e6dc9f3aaa5" providerId="ADAL" clId="{BCFD3727-A3C8-4B89-B783-CA8CA9812174}"/>
    <pc:docChg chg="custSel modSld">
      <pc:chgData name="Nicole Guzmán Atencio" userId="532a1b26-46b0-4df4-9f3d-5e6dc9f3aaa5" providerId="ADAL" clId="{BCFD3727-A3C8-4B89-B783-CA8CA9812174}" dt="2023-11-08T20:47:26.155" v="38" actId="20577"/>
      <pc:docMkLst>
        <pc:docMk/>
      </pc:docMkLst>
      <pc:sldChg chg="modSp mod">
        <pc:chgData name="Nicole Guzmán Atencio" userId="532a1b26-46b0-4df4-9f3d-5e6dc9f3aaa5" providerId="ADAL" clId="{BCFD3727-A3C8-4B89-B783-CA8CA9812174}" dt="2023-11-08T20:47:26.155" v="38" actId="20577"/>
        <pc:sldMkLst>
          <pc:docMk/>
          <pc:sldMk cId="1060380617" sldId="256"/>
        </pc:sldMkLst>
        <pc:spChg chg="mod">
          <ac:chgData name="Nicole Guzmán Atencio" userId="532a1b26-46b0-4df4-9f3d-5e6dc9f3aaa5" providerId="ADAL" clId="{BCFD3727-A3C8-4B89-B783-CA8CA9812174}" dt="2023-11-08T20:47:26.155" v="38" actId="20577"/>
          <ac:spMkLst>
            <pc:docMk/>
            <pc:sldMk cId="1060380617" sldId="256"/>
            <ac:spMk id="25" creationId="{C9AF7A18-4CF4-3955-5857-EA1102DA3C93}"/>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3529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1905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070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32482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2257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3989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181084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07322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4843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1079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428738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276309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FFC321AD-2C92-446F-AF58-8CAA634BF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3EA855B9-EE27-4441-846C-35DF1C648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descr="Uma fórmula cálculo">
            <a:extLst>
              <a:ext uri="{FF2B5EF4-FFF2-40B4-BE49-F238E27FC236}">
                <a16:creationId xmlns:a16="http://schemas.microsoft.com/office/drawing/2014/main" id="{CADA9915-913F-118D-8B6C-F4ECB5EDCD42}"/>
              </a:ext>
            </a:extLst>
          </p:cNvPr>
          <p:cNvPicPr>
            <a:picLocks noChangeAspect="1"/>
          </p:cNvPicPr>
          <p:nvPr/>
        </p:nvPicPr>
        <p:blipFill rotWithShape="1">
          <a:blip r:embed="rId2">
            <a:alphaModFix amt="20000"/>
          </a:blip>
          <a:srcRect t="2084" b="13647"/>
          <a:stretch/>
        </p:blipFill>
        <p:spPr>
          <a:xfrm>
            <a:off x="-13253" y="11"/>
            <a:ext cx="12191979" cy="6857989"/>
          </a:xfrm>
          <a:prstGeom prst="rect">
            <a:avLst/>
          </a:prstGeom>
        </p:spPr>
      </p:pic>
      <p:sp>
        <p:nvSpPr>
          <p:cNvPr id="19" name="Rectangle 12">
            <a:extLst>
              <a:ext uri="{FF2B5EF4-FFF2-40B4-BE49-F238E27FC236}">
                <a16:creationId xmlns:a16="http://schemas.microsoft.com/office/drawing/2014/main" id="{2BF5D4DB-368A-4B23-81E4-E0454BAD8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253" y="322803"/>
            <a:ext cx="642729" cy="2930667"/>
          </a:xfrm>
          <a:prstGeom prst="rect">
            <a:avLst/>
          </a:prstGeom>
          <a:blipFill dpi="0" rotWithShape="1">
            <a:blip r:embed="rId3">
              <a:alphaModFix amt="99000"/>
              <a:extLst>
                <a:ext uri="{96DAC541-7B7A-43D3-8B79-37D633B846F1}">
                  <asvg:svgBlip xmlns:asvg="http://schemas.microsoft.com/office/drawing/2016/SVG/main" r:embed="rId4"/>
                </a:ext>
              </a:extLst>
            </a:blip>
            <a:srcRect/>
            <a:tile tx="0" ty="0" sx="6000" sy="6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72D7B9-36D5-4C1F-B7C9-36717C28F1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adroTexto 7">
            <a:extLst>
              <a:ext uri="{FF2B5EF4-FFF2-40B4-BE49-F238E27FC236}">
                <a16:creationId xmlns:a16="http://schemas.microsoft.com/office/drawing/2014/main" id="{1E9DF964-DEBE-2DED-B6DE-AAB57CA1797F}"/>
              </a:ext>
            </a:extLst>
          </p:cNvPr>
          <p:cNvSpPr txBox="1"/>
          <p:nvPr/>
        </p:nvSpPr>
        <p:spPr>
          <a:xfrm>
            <a:off x="5696198" y="84285"/>
            <a:ext cx="3286937" cy="369332"/>
          </a:xfrm>
          <a:prstGeom prst="rect">
            <a:avLst/>
          </a:prstGeom>
          <a:noFill/>
        </p:spPr>
        <p:txBody>
          <a:bodyPr wrap="square" rtlCol="0">
            <a:spAutoFit/>
          </a:bodyPr>
          <a:lstStyle/>
          <a:p>
            <a:r>
              <a:rPr lang="es-MX" dirty="0">
                <a:solidFill>
                  <a:schemeClr val="bg2"/>
                </a:solidFill>
              </a:rPr>
              <a:t>Taller de Investigación</a:t>
            </a:r>
            <a:endParaRPr lang="es-CR" dirty="0">
              <a:solidFill>
                <a:schemeClr val="bg2"/>
              </a:solidFill>
            </a:endParaRPr>
          </a:p>
        </p:txBody>
      </p:sp>
      <p:sp>
        <p:nvSpPr>
          <p:cNvPr id="10" name="CuadroTexto 9">
            <a:extLst>
              <a:ext uri="{FF2B5EF4-FFF2-40B4-BE49-F238E27FC236}">
                <a16:creationId xmlns:a16="http://schemas.microsoft.com/office/drawing/2014/main" id="{300D86D3-7325-C498-1030-08A355F6E823}"/>
              </a:ext>
            </a:extLst>
          </p:cNvPr>
          <p:cNvSpPr txBox="1"/>
          <p:nvPr/>
        </p:nvSpPr>
        <p:spPr>
          <a:xfrm>
            <a:off x="2714077" y="589831"/>
            <a:ext cx="8500902" cy="1077218"/>
          </a:xfrm>
          <a:prstGeom prst="rect">
            <a:avLst/>
          </a:prstGeom>
          <a:noFill/>
        </p:spPr>
        <p:txBody>
          <a:bodyPr wrap="square" rtlCol="0">
            <a:spAutoFit/>
          </a:bodyPr>
          <a:lstStyle/>
          <a:p>
            <a:pPr algn="ctr"/>
            <a:r>
              <a:rPr lang="es-CR" sz="3200" b="1" dirty="0">
                <a:solidFill>
                  <a:schemeClr val="bg2"/>
                </a:solidFill>
              </a:rPr>
              <a:t>“</a:t>
            </a:r>
            <a:r>
              <a:rPr lang="es-MX" sz="3200" b="1" dirty="0">
                <a:solidFill>
                  <a:schemeClr val="bg2"/>
                </a:solidFill>
              </a:rPr>
              <a:t>Distribuciones asociadas al movimiento Browniano</a:t>
            </a:r>
            <a:r>
              <a:rPr lang="es-CR" sz="3200" b="1" dirty="0">
                <a:solidFill>
                  <a:schemeClr val="bg2"/>
                </a:solidFill>
              </a:rPr>
              <a:t>”</a:t>
            </a:r>
          </a:p>
        </p:txBody>
      </p:sp>
      <p:sp>
        <p:nvSpPr>
          <p:cNvPr id="12" name="Rectángulo 11">
            <a:extLst>
              <a:ext uri="{FF2B5EF4-FFF2-40B4-BE49-F238E27FC236}">
                <a16:creationId xmlns:a16="http://schemas.microsoft.com/office/drawing/2014/main" id="{C36B0B4F-0DC4-1F16-33C0-F05A074D068C}"/>
              </a:ext>
            </a:extLst>
          </p:cNvPr>
          <p:cNvSpPr/>
          <p:nvPr/>
        </p:nvSpPr>
        <p:spPr>
          <a:xfrm>
            <a:off x="2836506" y="589832"/>
            <a:ext cx="8266923" cy="1037016"/>
          </a:xfrm>
          <a:prstGeom prst="rect">
            <a:avLst/>
          </a:prstGeom>
          <a:noFill/>
          <a:ln w="285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CuadroTexto 13">
            <a:extLst>
              <a:ext uri="{FF2B5EF4-FFF2-40B4-BE49-F238E27FC236}">
                <a16:creationId xmlns:a16="http://schemas.microsoft.com/office/drawing/2014/main" id="{A4E999B8-0FBF-84D3-19A4-9ACF78724E63}"/>
              </a:ext>
            </a:extLst>
          </p:cNvPr>
          <p:cNvSpPr txBox="1"/>
          <p:nvPr/>
        </p:nvSpPr>
        <p:spPr>
          <a:xfrm>
            <a:off x="605405" y="1709569"/>
            <a:ext cx="10981189" cy="1200329"/>
          </a:xfrm>
          <a:prstGeom prst="rect">
            <a:avLst/>
          </a:prstGeom>
          <a:noFill/>
        </p:spPr>
        <p:txBody>
          <a:bodyPr wrap="square" rtlCol="0">
            <a:spAutoFit/>
          </a:bodyPr>
          <a:lstStyle/>
          <a:p>
            <a:pPr algn="just"/>
            <a:r>
              <a:rPr lang="es-MX" b="1">
                <a:solidFill>
                  <a:schemeClr val="bg2"/>
                </a:solidFill>
              </a:rPr>
              <a:t>En este taller se calcularán algunas distribuciones asociadas al movimiento Browniano, por ejemplo: la distribucion de la primera vez que el Movimiento Browniano toca una constante, la distribucion de la primera vez que el movimiento Browniano toca una recta (para esta segunda se utilizará un cambio de medida). Y algunas otras distribuciones interesantes. </a:t>
            </a:r>
            <a:endParaRPr lang="es-CR" b="1" dirty="0">
              <a:solidFill>
                <a:schemeClr val="bg2"/>
              </a:solidFill>
            </a:endParaRPr>
          </a:p>
        </p:txBody>
      </p:sp>
      <p:sp>
        <p:nvSpPr>
          <p:cNvPr id="24" name="Rectángulo 23">
            <a:extLst>
              <a:ext uri="{FF2B5EF4-FFF2-40B4-BE49-F238E27FC236}">
                <a16:creationId xmlns:a16="http://schemas.microsoft.com/office/drawing/2014/main" id="{CF94F696-220C-861A-C5E4-2012CBE60C9E}"/>
              </a:ext>
            </a:extLst>
          </p:cNvPr>
          <p:cNvSpPr/>
          <p:nvPr/>
        </p:nvSpPr>
        <p:spPr>
          <a:xfrm>
            <a:off x="642729" y="3186150"/>
            <a:ext cx="6755363" cy="3362546"/>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5" name="CuadroTexto 24">
            <a:extLst>
              <a:ext uri="{FF2B5EF4-FFF2-40B4-BE49-F238E27FC236}">
                <a16:creationId xmlns:a16="http://schemas.microsoft.com/office/drawing/2014/main" id="{C9AF7A18-4CF4-3955-5857-EA1102DA3C93}"/>
              </a:ext>
            </a:extLst>
          </p:cNvPr>
          <p:cNvSpPr txBox="1"/>
          <p:nvPr/>
        </p:nvSpPr>
        <p:spPr>
          <a:xfrm>
            <a:off x="717642" y="3429000"/>
            <a:ext cx="6400800" cy="2800767"/>
          </a:xfrm>
          <a:prstGeom prst="rect">
            <a:avLst/>
          </a:prstGeom>
          <a:noFill/>
        </p:spPr>
        <p:txBody>
          <a:bodyPr wrap="square" rtlCol="0">
            <a:spAutoFit/>
          </a:bodyPr>
          <a:lstStyle/>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Requisitos: </a:t>
            </a:r>
            <a:r>
              <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C</a:t>
            </a: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onocimientos sobre movimiento Browniano</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Período:</a:t>
            </a:r>
            <a:r>
              <a:rPr lang="es-CR" sz="1600" dirty="0">
                <a:latin typeface="Arial" panose="020B0604020202020204" pitchFamily="34" charset="0"/>
              </a:rPr>
              <a:t> </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Del 05 de febrero al 16 de febrero, 2024.</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Reunión inicial: Lunes, Miércoles y Viernes, 9a.m. – 11a.m.</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Lugar:</a:t>
            </a:r>
            <a:r>
              <a:rPr lang="es-CR" sz="1600" dirty="0">
                <a:latin typeface="Arial" panose="020B0604020202020204" pitchFamily="34" charset="0"/>
              </a:rPr>
              <a:t> </a:t>
            </a:r>
            <a:r>
              <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Laboratorio</a:t>
            </a: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 CIMPA</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Modalidad: Presencial</a:t>
            </a:r>
          </a:p>
          <a:p>
            <a:pPr marR="0" algn="l" rtl="0" fontAlgn="t">
              <a:spcBef>
                <a:spcPts val="0"/>
              </a:spcBef>
              <a:spcAft>
                <a:spcPts val="0"/>
              </a:spcAft>
            </a:pPr>
            <a:endPar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Inscripción: 20 de noviembre – 15 </a:t>
            </a:r>
            <a:r>
              <a:rPr lang="es-MX" sz="1600" b="1" i="0" u="none" strike="noStrike">
                <a:solidFill>
                  <a:srgbClr val="FFFFFF"/>
                </a:solidFill>
                <a:effectLst/>
                <a:latin typeface="Noto Sans" panose="020B0502040204020203" pitchFamily="34" charset="0"/>
                <a:ea typeface="Noto Sans" panose="020B0502040204020203" pitchFamily="34" charset="0"/>
                <a:cs typeface="Noto Sans" panose="020B0502040204020203" pitchFamily="34" charset="0"/>
              </a:rPr>
              <a:t>de enero 2024.</a:t>
            </a:r>
            <a:endParaRPr lang="es-CR" sz="1600" b="0" i="0" u="none" strike="noStrike" dirty="0">
              <a:effectLst/>
              <a:latin typeface="Arial" panose="020B0604020202020204" pitchFamily="34" charset="0"/>
            </a:endParaRPr>
          </a:p>
        </p:txBody>
      </p:sp>
      <p:sp>
        <p:nvSpPr>
          <p:cNvPr id="26" name="Rectángulo 25">
            <a:extLst>
              <a:ext uri="{FF2B5EF4-FFF2-40B4-BE49-F238E27FC236}">
                <a16:creationId xmlns:a16="http://schemas.microsoft.com/office/drawing/2014/main" id="{8BADC236-1B39-54D4-E8DC-2C577F73E24F}"/>
              </a:ext>
            </a:extLst>
          </p:cNvPr>
          <p:cNvSpPr/>
          <p:nvPr/>
        </p:nvSpPr>
        <p:spPr>
          <a:xfrm>
            <a:off x="8361839" y="2909898"/>
            <a:ext cx="2853140" cy="3620277"/>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1" name="Rectángulo 30">
            <a:extLst>
              <a:ext uri="{FF2B5EF4-FFF2-40B4-BE49-F238E27FC236}">
                <a16:creationId xmlns:a16="http://schemas.microsoft.com/office/drawing/2014/main" id="{3E646A23-9D19-6D24-1444-7CC989EEF985}"/>
              </a:ext>
            </a:extLst>
          </p:cNvPr>
          <p:cNvSpPr/>
          <p:nvPr/>
        </p:nvSpPr>
        <p:spPr>
          <a:xfrm>
            <a:off x="8490857" y="5673012"/>
            <a:ext cx="2612572" cy="774441"/>
          </a:xfrm>
          <a:prstGeom prst="rect">
            <a:avLst/>
          </a:prstGeom>
          <a:solidFill>
            <a:srgbClr val="8DB9D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2" name="CuadroTexto 31">
            <a:extLst>
              <a:ext uri="{FF2B5EF4-FFF2-40B4-BE49-F238E27FC236}">
                <a16:creationId xmlns:a16="http://schemas.microsoft.com/office/drawing/2014/main" id="{01B1D29D-2873-A6E6-3349-A70CC8D912C1}"/>
              </a:ext>
            </a:extLst>
          </p:cNvPr>
          <p:cNvSpPr txBox="1"/>
          <p:nvPr/>
        </p:nvSpPr>
        <p:spPr>
          <a:xfrm>
            <a:off x="8579023" y="5758052"/>
            <a:ext cx="2400300" cy="646331"/>
          </a:xfrm>
          <a:prstGeom prst="rect">
            <a:avLst/>
          </a:prstGeom>
          <a:noFill/>
        </p:spPr>
        <p:txBody>
          <a:bodyPr wrap="square" rtlCol="0">
            <a:spAutoFit/>
          </a:bodyPr>
          <a:lstStyle/>
          <a:p>
            <a:pPr algn="ctr"/>
            <a:r>
              <a:rPr lang="es-MX" dirty="0">
                <a:solidFill>
                  <a:schemeClr val="bg2"/>
                </a:solidFill>
              </a:rPr>
              <a:t>Dr. Jonathan Gutiérrez Pavón </a:t>
            </a:r>
            <a:endParaRPr lang="es-CR" dirty="0">
              <a:solidFill>
                <a:schemeClr val="bg2"/>
              </a:solidFill>
            </a:endParaRPr>
          </a:p>
        </p:txBody>
      </p:sp>
      <p:sp>
        <p:nvSpPr>
          <p:cNvPr id="39" name="Diagrama de flujo: retraso 38">
            <a:extLst>
              <a:ext uri="{FF2B5EF4-FFF2-40B4-BE49-F238E27FC236}">
                <a16:creationId xmlns:a16="http://schemas.microsoft.com/office/drawing/2014/main" id="{1D69B512-AAD9-8EA4-583C-B9A626F56582}"/>
              </a:ext>
            </a:extLst>
          </p:cNvPr>
          <p:cNvSpPr/>
          <p:nvPr/>
        </p:nvSpPr>
        <p:spPr>
          <a:xfrm rot="5400000">
            <a:off x="739733" y="-567689"/>
            <a:ext cx="1200331" cy="2321416"/>
          </a:xfrm>
          <a:prstGeom prst="flowChartDelay">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43" name="Imagen 42" descr="Imagen que contiene Texto&#10;&#10;Descripción generada automáticamente">
            <a:extLst>
              <a:ext uri="{FF2B5EF4-FFF2-40B4-BE49-F238E27FC236}">
                <a16:creationId xmlns:a16="http://schemas.microsoft.com/office/drawing/2014/main" id="{66E3768C-7000-E35B-69AB-607C897FC8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8207" y="188651"/>
            <a:ext cx="984830" cy="637636"/>
          </a:xfrm>
          <a:prstGeom prst="rect">
            <a:avLst/>
          </a:prstGeom>
        </p:spPr>
      </p:pic>
      <p:pic>
        <p:nvPicPr>
          <p:cNvPr id="36" name="Imagen 35" descr="Logotipo&#10;&#10;Descripción generada automáticamente">
            <a:extLst>
              <a:ext uri="{FF2B5EF4-FFF2-40B4-BE49-F238E27FC236}">
                <a16:creationId xmlns:a16="http://schemas.microsoft.com/office/drawing/2014/main" id="{7D1DBC29-58A3-834A-368E-65B36D90456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642" y="125365"/>
            <a:ext cx="1414643" cy="729425"/>
          </a:xfrm>
          <a:prstGeom prst="rect">
            <a:avLst/>
          </a:prstGeom>
        </p:spPr>
      </p:pic>
      <p:pic>
        <p:nvPicPr>
          <p:cNvPr id="45" name="Imagen 44">
            <a:extLst>
              <a:ext uri="{FF2B5EF4-FFF2-40B4-BE49-F238E27FC236}">
                <a16:creationId xmlns:a16="http://schemas.microsoft.com/office/drawing/2014/main" id="{135F4F76-D33D-7A9C-AD03-01E1DD2F0E59}"/>
              </a:ext>
            </a:extLst>
          </p:cNvPr>
          <p:cNvPicPr>
            <a:picLocks noChangeAspect="1"/>
          </p:cNvPicPr>
          <p:nvPr/>
        </p:nvPicPr>
        <p:blipFill>
          <a:blip r:embed="rId7"/>
          <a:stretch>
            <a:fillRect/>
          </a:stretch>
        </p:blipFill>
        <p:spPr>
          <a:xfrm>
            <a:off x="8579023" y="3043680"/>
            <a:ext cx="2371725" cy="2495550"/>
          </a:xfrm>
          <a:prstGeom prst="rect">
            <a:avLst/>
          </a:prstGeom>
        </p:spPr>
      </p:pic>
    </p:spTree>
    <p:extLst>
      <p:ext uri="{BB962C8B-B14F-4D97-AF65-F5344CB8AC3E}">
        <p14:creationId xmlns:p14="http://schemas.microsoft.com/office/powerpoint/2010/main" val="1060380617"/>
      </p:ext>
    </p:extLst>
  </p:cSld>
  <p:clrMapOvr>
    <a:masterClrMapping/>
  </p:clrMapOvr>
</p:sld>
</file>

<file path=ppt/theme/theme1.xml><?xml version="1.0" encoding="utf-8"?>
<a:theme xmlns:a="http://schemas.openxmlformats.org/drawingml/2006/main" name="VeniceBeachVTI">
  <a:themeElements>
    <a:clrScheme name="Grayscale">
      <a:dk1>
        <a:srgbClr val="000000"/>
      </a:dk1>
      <a:lt1>
        <a:srgbClr val="FFFFFF"/>
      </a:lt1>
      <a:dk2>
        <a:srgbClr val="000000"/>
      </a:dk2>
      <a:lt2>
        <a:srgbClr val="FFFFFF"/>
      </a:lt2>
      <a:accent1>
        <a:srgbClr val="B5B5B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docProps/app.xml><?xml version="1.0" encoding="utf-8"?>
<Properties xmlns="http://schemas.openxmlformats.org/officeDocument/2006/extended-properties" xmlns:vt="http://schemas.openxmlformats.org/officeDocument/2006/docPropsVTypes">
  <TotalTime>408</TotalTime>
  <Words>130</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Avenir Next LT Pro</vt:lpstr>
      <vt:lpstr>Avenir Next LT Pro Light</vt:lpstr>
      <vt:lpstr>Noto Sans</vt:lpstr>
      <vt:lpstr>VeniceBeachVTI</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Nicole Guzmán Atencio</dc:creator>
  <cp:lastModifiedBy>Nicole Guzmán Atencio</cp:lastModifiedBy>
  <cp:revision>4</cp:revision>
  <dcterms:created xsi:type="dcterms:W3CDTF">2023-10-20T13:53:32Z</dcterms:created>
  <dcterms:modified xsi:type="dcterms:W3CDTF">2023-11-08T20:47:29Z</dcterms:modified>
</cp:coreProperties>
</file>