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81813" cy="92964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6"/>
          <p:cNvSpPr>
            <a:spLocks noGrp="1"/>
          </p:cNvSpPr>
          <p:nvPr>
            <p:ph type="title"/>
          </p:nvPr>
        </p:nvSpPr>
        <p:spPr>
          <a:xfrm>
            <a:off x="342900" y="1413151"/>
            <a:ext cx="6172200" cy="1524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8" name="Marcador de texto 12"/>
          <p:cNvSpPr>
            <a:spLocks noGrp="1"/>
          </p:cNvSpPr>
          <p:nvPr>
            <p:ph idx="1"/>
          </p:nvPr>
        </p:nvSpPr>
        <p:spPr>
          <a:xfrm>
            <a:off x="342900" y="3409803"/>
            <a:ext cx="6172200" cy="475788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 dirty="0" smtClean="0"/>
          </a:p>
        </p:txBody>
      </p:sp>
      <p:sp>
        <p:nvSpPr>
          <p:cNvPr id="4" name="Marcador de pie de página 1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Plantillas para ppt-19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0" cy="914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Marcador de título 6"/>
          <p:cNvSpPr>
            <a:spLocks noGrp="1"/>
          </p:cNvSpPr>
          <p:nvPr>
            <p:ph type="title"/>
          </p:nvPr>
        </p:nvSpPr>
        <p:spPr bwMode="auto">
          <a:xfrm>
            <a:off x="342900" y="1412875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R" smtClean="0"/>
              <a:t>Clic para editar título</a:t>
            </a:r>
            <a:endParaRPr lang="es-ES" altLang="es-CR" smtClean="0"/>
          </a:p>
        </p:txBody>
      </p:sp>
      <p:sp>
        <p:nvSpPr>
          <p:cNvPr id="1028" name="Marcador de texto 12"/>
          <p:cNvSpPr>
            <a:spLocks noGrp="1"/>
          </p:cNvSpPr>
          <p:nvPr>
            <p:ph type="body" idx="1"/>
          </p:nvPr>
        </p:nvSpPr>
        <p:spPr bwMode="auto">
          <a:xfrm>
            <a:off x="342900" y="3409950"/>
            <a:ext cx="6172200" cy="475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R" smtClean="0"/>
              <a:t>Haga clic para modificar el estilo de texto del patrón</a:t>
            </a:r>
          </a:p>
          <a:p>
            <a:pPr lvl="1"/>
            <a:r>
              <a:rPr lang="es-ES_tradnl" altLang="es-CR" smtClean="0"/>
              <a:t>Segundo nivel</a:t>
            </a:r>
          </a:p>
          <a:p>
            <a:pPr lvl="2"/>
            <a:r>
              <a:rPr lang="es-ES_tradnl" altLang="es-CR" smtClean="0"/>
              <a:t>Tercer nivel</a:t>
            </a:r>
          </a:p>
          <a:p>
            <a:pPr lvl="3"/>
            <a:r>
              <a:rPr lang="es-ES_tradnl" altLang="es-CR" smtClean="0"/>
              <a:t>Cuarto nivel</a:t>
            </a:r>
          </a:p>
          <a:p>
            <a:pPr lvl="4"/>
            <a:r>
              <a:rPr lang="es-ES_tradnl" altLang="es-CR" smtClean="0"/>
              <a:t>Quinto nivel</a:t>
            </a:r>
            <a:endParaRPr lang="es-ES" altLang="es-CR" smtClean="0"/>
          </a:p>
        </p:txBody>
      </p:sp>
      <p:sp>
        <p:nvSpPr>
          <p:cNvPr id="14" name="Marcador de pie de página 13"/>
          <p:cNvSpPr>
            <a:spLocks noGrp="1"/>
          </p:cNvSpPr>
          <p:nvPr>
            <p:ph type="ftr" sz="quarter" idx="3"/>
          </p:nvPr>
        </p:nvSpPr>
        <p:spPr>
          <a:xfrm>
            <a:off x="4192588" y="8351838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6"/>
          <p:cNvSpPr txBox="1">
            <a:spLocks/>
          </p:cNvSpPr>
          <p:nvPr/>
        </p:nvSpPr>
        <p:spPr bwMode="auto">
          <a:xfrm>
            <a:off x="342900" y="1412875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altLang="es-CR" sz="4400">
                <a:solidFill>
                  <a:schemeClr val="bg1"/>
                </a:solidFill>
              </a:rPr>
              <a:t>Estructura de las categorías de beca</a:t>
            </a:r>
            <a:endParaRPr lang="es-ES" altLang="es-CR" sz="4400">
              <a:solidFill>
                <a:schemeClr val="bg1"/>
              </a:solidFill>
            </a:endParaRPr>
          </a:p>
        </p:txBody>
      </p:sp>
      <p:sp>
        <p:nvSpPr>
          <p:cNvPr id="2051" name="Marcador de texto 12"/>
          <p:cNvSpPr txBox="1">
            <a:spLocks/>
          </p:cNvSpPr>
          <p:nvPr/>
        </p:nvSpPr>
        <p:spPr bwMode="auto">
          <a:xfrm>
            <a:off x="342900" y="3409950"/>
            <a:ext cx="6172200" cy="475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_tradnl" altLang="es-CR" sz="2000" dirty="0">
                <a:solidFill>
                  <a:schemeClr val="bg1"/>
                </a:solidFill>
              </a:rPr>
              <a:t>Haga clic para modificar el estilo de texto del patrón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s-ES_tradnl" altLang="es-CR" sz="2000" dirty="0">
                <a:solidFill>
                  <a:schemeClr val="bg1"/>
                </a:solidFill>
              </a:rPr>
              <a:t>Segundo nivel</a:t>
            </a:r>
          </a:p>
          <a:p>
            <a:pPr marL="1143000" lvl="2" indent="-228600">
              <a:spcBef>
                <a:spcPct val="20000"/>
              </a:spcBef>
              <a:buFont typeface="Arial" charset="0"/>
              <a:buChar char="•"/>
            </a:pPr>
            <a:r>
              <a:rPr lang="es-ES_tradnl" altLang="es-CR" sz="2000" dirty="0">
                <a:solidFill>
                  <a:schemeClr val="bg1"/>
                </a:solidFill>
              </a:rPr>
              <a:t>Tercer nivel</a:t>
            </a:r>
          </a:p>
          <a:p>
            <a:pPr marL="1600200" lvl="3" indent="-228600">
              <a:spcBef>
                <a:spcPct val="20000"/>
              </a:spcBef>
              <a:buFont typeface="Arial" charset="0"/>
              <a:buChar char="–"/>
            </a:pPr>
            <a:r>
              <a:rPr lang="es-ES_tradnl" altLang="es-CR" sz="2000" dirty="0">
                <a:solidFill>
                  <a:schemeClr val="bg1"/>
                </a:solidFill>
              </a:rPr>
              <a:t>Cuarto nivel</a:t>
            </a:r>
          </a:p>
          <a:p>
            <a:pPr marL="2057400" lvl="4" indent="-228600">
              <a:spcBef>
                <a:spcPct val="20000"/>
              </a:spcBef>
              <a:buFont typeface="Arial" charset="0"/>
              <a:buChar char="»"/>
            </a:pPr>
            <a:r>
              <a:rPr lang="es-ES_tradnl" altLang="es-CR" sz="2000" dirty="0">
                <a:solidFill>
                  <a:schemeClr val="bg1"/>
                </a:solidFill>
              </a:rPr>
              <a:t>Quinto nivel</a:t>
            </a:r>
            <a:endParaRPr lang="es-ES" altLang="es-CR" sz="2000" dirty="0">
              <a:solidFill>
                <a:schemeClr val="bg1"/>
              </a:solidFill>
            </a:endParaRPr>
          </a:p>
        </p:txBody>
      </p:sp>
      <p:sp>
        <p:nvSpPr>
          <p:cNvPr id="2" name="Marcador de pie de página 13"/>
          <p:cNvSpPr>
            <a:spLocks noGrp="1"/>
          </p:cNvSpPr>
          <p:nvPr>
            <p:ph type="ftr" sz="quarter" idx="10"/>
          </p:nvPr>
        </p:nvSpPr>
        <p:spPr bwMode="auto">
          <a:xfrm>
            <a:off x="3027363" y="8462963"/>
            <a:ext cx="3411537" cy="48577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R" altLang="es-CR" sz="1600" dirty="0" smtClean="0">
                <a:ea typeface="MS PGothic" pitchFamily="34" charset="-128"/>
              </a:rPr>
              <a:t>Reglamento de Adjudicación de Becas a la Población Estudiantil, Transitorio 1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027" y="3409950"/>
            <a:ext cx="3830595" cy="439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4 Marcador de contenido"/>
          <p:cNvSpPr>
            <a:spLocks noGrp="1"/>
          </p:cNvSpPr>
          <p:nvPr>
            <p:ph idx="1"/>
          </p:nvPr>
        </p:nvSpPr>
        <p:spPr>
          <a:xfrm>
            <a:off x="342900" y="3484563"/>
            <a:ext cx="6172200" cy="475773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s-ES_tradnl" altLang="es-CR" sz="2400" dirty="0" smtClean="0">
                <a:solidFill>
                  <a:schemeClr val="tx1"/>
                </a:solidFill>
              </a:rPr>
              <a:t>De acuerdo </a:t>
            </a:r>
            <a:r>
              <a:rPr lang="es-ES_tradnl" altLang="es-CR" sz="2400" dirty="0" smtClean="0">
                <a:solidFill>
                  <a:schemeClr val="tx1"/>
                </a:solidFill>
              </a:rPr>
              <a:t>con el nuevo Reglamento de </a:t>
            </a:r>
            <a:endParaRPr lang="es-ES_tradnl" altLang="es-CR" sz="2400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altLang="es-CR" sz="2400" dirty="0" smtClean="0">
                <a:solidFill>
                  <a:schemeClr val="tx1"/>
                </a:solidFill>
              </a:rPr>
              <a:t>Adjudicación </a:t>
            </a:r>
            <a:r>
              <a:rPr lang="es-ES_tradnl" altLang="es-CR" sz="2400" dirty="0" smtClean="0">
                <a:solidFill>
                  <a:schemeClr val="tx1"/>
                </a:solidFill>
              </a:rPr>
              <a:t>de Becas a la Población Estudiantil, </a:t>
            </a:r>
            <a:endParaRPr lang="es-ES_tradnl" altLang="es-CR" sz="2400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altLang="es-CR" sz="2400" dirty="0" smtClean="0">
                <a:solidFill>
                  <a:schemeClr val="tx1"/>
                </a:solidFill>
              </a:rPr>
              <a:t>los </a:t>
            </a:r>
            <a:r>
              <a:rPr lang="es-ES_tradnl" altLang="es-CR" sz="2400" dirty="0" smtClean="0">
                <a:solidFill>
                  <a:schemeClr val="tx1"/>
                </a:solidFill>
              </a:rPr>
              <a:t>beneficios complementarios de: </a:t>
            </a:r>
          </a:p>
          <a:p>
            <a:pPr eaLnBrk="1" hangingPunct="1">
              <a:buNone/>
            </a:pPr>
            <a:endParaRPr lang="es-ES_tradnl" altLang="es-CR" sz="24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ES_tradnl" altLang="es-CR" sz="2400" dirty="0" smtClean="0">
                <a:solidFill>
                  <a:schemeClr val="tx1"/>
                </a:solidFill>
              </a:rPr>
              <a:t>Monto económico por gastos de carrera.</a:t>
            </a:r>
          </a:p>
          <a:p>
            <a:pPr eaLnBrk="1" hangingPunct="1"/>
            <a:r>
              <a:rPr lang="es-ES_tradnl" altLang="es-CR" sz="2400" dirty="0" smtClean="0">
                <a:solidFill>
                  <a:schemeClr val="tx1"/>
                </a:solidFill>
              </a:rPr>
              <a:t>Pobreza extrema.</a:t>
            </a:r>
          </a:p>
          <a:p>
            <a:pPr eaLnBrk="1" hangingPunct="1"/>
            <a:r>
              <a:rPr lang="es-ES_tradnl" altLang="es-CR" sz="2400" dirty="0" smtClean="0">
                <a:solidFill>
                  <a:schemeClr val="tx1"/>
                </a:solidFill>
              </a:rPr>
              <a:t>Alimentación.</a:t>
            </a:r>
          </a:p>
          <a:p>
            <a:pPr eaLnBrk="1" hangingPunct="1"/>
            <a:endParaRPr lang="es-ES_tradnl" altLang="es-CR" sz="2400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altLang="es-CR" sz="2400" b="1" dirty="0" smtClean="0">
                <a:solidFill>
                  <a:schemeClr val="tx1"/>
                </a:solidFill>
              </a:rPr>
              <a:t>No deben solicitarse ya que se asignan de oficio.</a:t>
            </a:r>
            <a:endParaRPr lang="es-ES_tradnl" altLang="es-CR" sz="2400" b="1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es-CR" dirty="0" smtClean="0"/>
          </a:p>
        </p:txBody>
      </p:sp>
      <p:sp>
        <p:nvSpPr>
          <p:cNvPr id="3075" name="Marcador de título 6"/>
          <p:cNvSpPr>
            <a:spLocks noGrp="1"/>
          </p:cNvSpPr>
          <p:nvPr>
            <p:ph type="title"/>
          </p:nvPr>
        </p:nvSpPr>
        <p:spPr>
          <a:xfrm>
            <a:off x="342900" y="1412875"/>
            <a:ext cx="6172200" cy="1524000"/>
          </a:xfrm>
        </p:spPr>
        <p:txBody>
          <a:bodyPr/>
          <a:lstStyle/>
          <a:p>
            <a:pPr eaLnBrk="1" hangingPunct="1"/>
            <a:r>
              <a:rPr lang="es-ES_tradnl" altLang="es-CR" dirty="0" smtClean="0"/>
              <a:t>Atención Población Estudiantil</a:t>
            </a:r>
            <a:endParaRPr lang="es-ES" altLang="es-CR" dirty="0" smtClean="0"/>
          </a:p>
        </p:txBody>
      </p:sp>
      <p:sp>
        <p:nvSpPr>
          <p:cNvPr id="3076" name="Marcador de pie de página 13"/>
          <p:cNvSpPr>
            <a:spLocks noGrp="1"/>
          </p:cNvSpPr>
          <p:nvPr>
            <p:ph type="ftr" sz="quarter" idx="10"/>
          </p:nvPr>
        </p:nvSpPr>
        <p:spPr bwMode="auto">
          <a:xfrm>
            <a:off x="4217988" y="8388350"/>
            <a:ext cx="2171700" cy="48577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R" altLang="es-CR" sz="1800" dirty="0" smtClean="0">
                <a:ea typeface="MS PGothic" pitchFamily="34" charset="-128"/>
              </a:rPr>
              <a:t>Artículo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Marcador de contenido"/>
          <p:cNvSpPr>
            <a:spLocks noGrp="1"/>
          </p:cNvSpPr>
          <p:nvPr>
            <p:ph idx="1"/>
          </p:nvPr>
        </p:nvSpPr>
        <p:spPr>
          <a:xfrm>
            <a:off x="342900" y="3409950"/>
            <a:ext cx="6172200" cy="4757738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Arial" charset="0"/>
              <a:buNone/>
            </a:pPr>
            <a:r>
              <a:rPr lang="es-ES_tradnl" altLang="es-CR" dirty="0" smtClean="0">
                <a:solidFill>
                  <a:schemeClr val="tx1"/>
                </a:solidFill>
              </a:rPr>
              <a:t>De acuerdo </a:t>
            </a:r>
            <a:r>
              <a:rPr lang="es-ES_tradnl" altLang="es-CR" dirty="0" smtClean="0">
                <a:solidFill>
                  <a:schemeClr val="tx1"/>
                </a:solidFill>
              </a:rPr>
              <a:t>con el nuevo Reglamento de Adjudicación de Becas a la Población Estudiantil, los beneficios complementarios de: </a:t>
            </a:r>
          </a:p>
          <a:p>
            <a:pPr eaLnBrk="1" hangingPunct="1"/>
            <a:r>
              <a:rPr lang="es-ES_tradnl" altLang="es-CR" sz="2200" b="1" dirty="0" smtClean="0">
                <a:solidFill>
                  <a:schemeClr val="tx1"/>
                </a:solidFill>
              </a:rPr>
              <a:t>Transporte </a:t>
            </a:r>
            <a:r>
              <a:rPr lang="es-ES_tradnl" altLang="es-CR" sz="2200" b="1" dirty="0" smtClean="0">
                <a:solidFill>
                  <a:schemeClr val="tx1"/>
                </a:solidFill>
              </a:rPr>
              <a:t>y reubicación </a:t>
            </a:r>
            <a:r>
              <a:rPr lang="es-ES_tradnl" altLang="es-CR" sz="2200" b="1" dirty="0" smtClean="0">
                <a:solidFill>
                  <a:schemeClr val="tx1"/>
                </a:solidFill>
              </a:rPr>
              <a:t>geográfica</a:t>
            </a:r>
          </a:p>
          <a:p>
            <a:pPr eaLnBrk="1" hangingPunct="1">
              <a:buNone/>
            </a:pPr>
            <a:r>
              <a:rPr lang="es-ES_tradnl" altLang="es-CR" sz="2200" dirty="0" smtClean="0">
                <a:solidFill>
                  <a:schemeClr val="tx1"/>
                </a:solidFill>
              </a:rPr>
              <a:t> 	</a:t>
            </a:r>
            <a:r>
              <a:rPr lang="es-ES_tradnl" altLang="es-CR" sz="1900" dirty="0" smtClean="0">
                <a:solidFill>
                  <a:schemeClr val="tx1"/>
                </a:solidFill>
              </a:rPr>
              <a:t>(23 al 26 de febrero)</a:t>
            </a:r>
            <a:endParaRPr lang="es-ES_tradnl" altLang="es-CR" sz="22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ES_tradnl" altLang="es-CR" sz="2200" b="1" dirty="0" smtClean="0">
                <a:solidFill>
                  <a:schemeClr val="tx1"/>
                </a:solidFill>
              </a:rPr>
              <a:t>Préstamo de </a:t>
            </a:r>
            <a:r>
              <a:rPr lang="es-ES_tradnl" altLang="es-CR" sz="2200" b="1" dirty="0" smtClean="0">
                <a:solidFill>
                  <a:schemeClr val="tx1"/>
                </a:solidFill>
              </a:rPr>
              <a:t>libros</a:t>
            </a:r>
          </a:p>
          <a:p>
            <a:pPr eaLnBrk="1" hangingPunct="1">
              <a:buNone/>
            </a:pPr>
            <a:r>
              <a:rPr lang="es-ES_tradnl" altLang="es-CR" sz="1900" dirty="0" smtClean="0">
                <a:solidFill>
                  <a:schemeClr val="tx1"/>
                </a:solidFill>
              </a:rPr>
              <a:t>	(9 al 27 de marzo)</a:t>
            </a:r>
            <a:endParaRPr lang="es-ES_tradnl" altLang="es-CR" sz="19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ES_tradnl" altLang="es-CR" sz="2200" b="1" dirty="0" smtClean="0">
                <a:solidFill>
                  <a:schemeClr val="tx1"/>
                </a:solidFill>
              </a:rPr>
              <a:t>Préstamo de </a:t>
            </a:r>
            <a:r>
              <a:rPr lang="es-ES_tradnl" altLang="es-CR" sz="2200" b="1" dirty="0" smtClean="0">
                <a:solidFill>
                  <a:schemeClr val="tx1"/>
                </a:solidFill>
              </a:rPr>
              <a:t>dinero</a:t>
            </a:r>
          </a:p>
          <a:p>
            <a:pPr eaLnBrk="1" hangingPunct="1">
              <a:buNone/>
            </a:pPr>
            <a:r>
              <a:rPr lang="es-ES_tradnl" altLang="es-CR" sz="1900" dirty="0" smtClean="0">
                <a:solidFill>
                  <a:schemeClr val="tx1"/>
                </a:solidFill>
              </a:rPr>
              <a:t>      (9 de marzo al 12 junio)</a:t>
            </a:r>
            <a:endParaRPr lang="es-ES_tradnl" altLang="es-CR" sz="19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ES_tradnl" altLang="es-CR" sz="2200" b="1" dirty="0" smtClean="0">
                <a:solidFill>
                  <a:schemeClr val="tx1"/>
                </a:solidFill>
              </a:rPr>
              <a:t>Servicio de odontología y </a:t>
            </a:r>
            <a:r>
              <a:rPr lang="es-ES_tradnl" altLang="es-CR" sz="2200" b="1" dirty="0" smtClean="0">
                <a:solidFill>
                  <a:schemeClr val="tx1"/>
                </a:solidFill>
              </a:rPr>
              <a:t>optometría</a:t>
            </a:r>
          </a:p>
          <a:p>
            <a:r>
              <a:rPr lang="es-ES_tradnl" altLang="es-CR" sz="2200" dirty="0" smtClean="0">
                <a:solidFill>
                  <a:schemeClr val="tx1"/>
                </a:solidFill>
              </a:rPr>
              <a:t>(</a:t>
            </a:r>
            <a:r>
              <a:rPr lang="es-ES_tradnl" altLang="es-CR" sz="1900" dirty="0" smtClean="0">
                <a:solidFill>
                  <a:schemeClr val="tx1"/>
                </a:solidFill>
              </a:rPr>
              <a:t>9 de marzo al 12 junio)</a:t>
            </a:r>
            <a:endParaRPr lang="es-ES_tradnl" altLang="es-CR" sz="2200" dirty="0" smtClean="0">
              <a:solidFill>
                <a:schemeClr val="tx1"/>
              </a:solidFill>
            </a:endParaRPr>
          </a:p>
          <a:p>
            <a:pPr eaLnBrk="1" hangingPunct="1">
              <a:buNone/>
            </a:pPr>
            <a:r>
              <a:rPr lang="es-ES_tradnl" altLang="es-CR" b="1" dirty="0" smtClean="0">
                <a:solidFill>
                  <a:schemeClr val="tx1"/>
                </a:solidFill>
              </a:rPr>
              <a:t>	</a:t>
            </a:r>
            <a:endParaRPr lang="es-ES_tradnl" altLang="es-CR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altLang="es-CR" dirty="0" smtClean="0">
                <a:solidFill>
                  <a:schemeClr val="tx1"/>
                </a:solidFill>
              </a:rPr>
              <a:t>Deben solicitarse vía web en los plazos definidos en el calendario estudiantil </a:t>
            </a:r>
            <a:r>
              <a:rPr lang="es-ES_tradnl" altLang="es-CR" dirty="0" smtClean="0">
                <a:solidFill>
                  <a:schemeClr val="tx1"/>
                </a:solidFill>
              </a:rPr>
              <a:t>universitario.</a:t>
            </a:r>
            <a:endParaRPr lang="es-ES_tradnl" altLang="es-CR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ES_tradnl" altLang="es-CR" dirty="0" smtClean="0">
              <a:solidFill>
                <a:schemeClr val="tx1"/>
              </a:solidFill>
            </a:endParaRPr>
          </a:p>
          <a:p>
            <a:pPr eaLnBrk="1" hangingPunct="1"/>
            <a:endParaRPr lang="es-CR" sz="1800" dirty="0" smtClean="0"/>
          </a:p>
        </p:txBody>
      </p:sp>
      <p:sp>
        <p:nvSpPr>
          <p:cNvPr id="4099" name="Marcador de título 6"/>
          <p:cNvSpPr>
            <a:spLocks noGrp="1"/>
          </p:cNvSpPr>
          <p:nvPr>
            <p:ph type="title"/>
          </p:nvPr>
        </p:nvSpPr>
        <p:spPr>
          <a:xfrm>
            <a:off x="342900" y="1412875"/>
            <a:ext cx="6172200" cy="1524000"/>
          </a:xfrm>
        </p:spPr>
        <p:txBody>
          <a:bodyPr/>
          <a:lstStyle/>
          <a:p>
            <a:pPr eaLnBrk="1" hangingPunct="1"/>
            <a:r>
              <a:rPr lang="es-ES_tradnl" altLang="es-CR" smtClean="0"/>
              <a:t>Atención Población Estudiantil</a:t>
            </a:r>
            <a:endParaRPr lang="es-ES" altLang="es-CR" smtClean="0"/>
          </a:p>
        </p:txBody>
      </p:sp>
      <p:sp>
        <p:nvSpPr>
          <p:cNvPr id="4100" name="Marcador de pie de página 13"/>
          <p:cNvSpPr>
            <a:spLocks noGrp="1"/>
          </p:cNvSpPr>
          <p:nvPr>
            <p:ph type="ftr" sz="quarter" idx="10"/>
          </p:nvPr>
        </p:nvSpPr>
        <p:spPr bwMode="auto">
          <a:xfrm>
            <a:off x="4217988" y="8388350"/>
            <a:ext cx="2171700" cy="48577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R" altLang="es-CR" sz="1800" smtClean="0">
                <a:ea typeface="MS PGothic" pitchFamily="34" charset="-128"/>
              </a:rPr>
              <a:t>Artículo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342900" y="1412875"/>
            <a:ext cx="6172200" cy="1524000"/>
          </a:xfrm>
        </p:spPr>
        <p:txBody>
          <a:bodyPr/>
          <a:lstStyle/>
          <a:p>
            <a:pPr eaLnBrk="1" hangingPunct="1"/>
            <a:r>
              <a:rPr lang="es-CR" sz="3600" dirty="0" smtClean="0"/>
              <a:t>Requisitos de promedio ponderado y carga académica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342900" y="3200400"/>
            <a:ext cx="6172200" cy="4757738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Arial" charset="0"/>
              <a:buNone/>
            </a:pPr>
            <a:endParaRPr lang="es-ES_tradnl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s-ES_tradnl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sz="2200" b="1" dirty="0" smtClean="0">
                <a:solidFill>
                  <a:schemeClr val="tx1"/>
                </a:solidFill>
              </a:rPr>
              <a:t>Requisito del promedio ponderado modificado (Rendimiento Académico</a:t>
            </a:r>
            <a:r>
              <a:rPr lang="es-ES_tradnl" sz="2200" b="1" dirty="0" smtClean="0">
                <a:solidFill>
                  <a:schemeClr val="tx1"/>
                </a:solidFill>
              </a:rPr>
              <a:t>).</a:t>
            </a:r>
          </a:p>
          <a:p>
            <a:pPr algn="ctr" eaLnBrk="1" hangingPunct="1">
              <a:buFont typeface="Arial" charset="0"/>
              <a:buNone/>
            </a:pPr>
            <a:endParaRPr lang="es-ES_tradnl" b="1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AutoNum type="alphaLcPeriod"/>
            </a:pPr>
            <a:r>
              <a:rPr lang="es-ES_tradnl" sz="2200" b="1" dirty="0" smtClean="0">
                <a:solidFill>
                  <a:schemeClr val="tx1"/>
                </a:solidFill>
              </a:rPr>
              <a:t>Estudiantes de Grado</a:t>
            </a:r>
            <a:r>
              <a:rPr lang="es-ES_tradnl" sz="2200" dirty="0" smtClean="0">
                <a:solidFill>
                  <a:schemeClr val="tx1"/>
                </a:solidFill>
              </a:rPr>
              <a:t/>
            </a:r>
            <a:br>
              <a:rPr lang="es-ES_tradnl" sz="2200" dirty="0" smtClean="0">
                <a:solidFill>
                  <a:schemeClr val="tx1"/>
                </a:solidFill>
              </a:rPr>
            </a:br>
            <a:r>
              <a:rPr lang="es-ES_tradnl" sz="2200" dirty="0" smtClean="0">
                <a:solidFill>
                  <a:schemeClr val="tx1"/>
                </a:solidFill>
              </a:rPr>
              <a:t>Promedio </a:t>
            </a:r>
            <a:r>
              <a:rPr lang="es-ES_tradnl" sz="2200" dirty="0" smtClean="0">
                <a:solidFill>
                  <a:schemeClr val="tx1"/>
                </a:solidFill>
              </a:rPr>
              <a:t>ponderado modificado anual de al menos siete  (7). Artículo 20</a:t>
            </a:r>
            <a:r>
              <a:rPr lang="es-ES_tradnl" sz="22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eaLnBrk="1" hangingPunct="1">
              <a:buAutoNum type="alphaLcPeriod"/>
            </a:pPr>
            <a:r>
              <a:rPr lang="es-ES_tradnl" sz="2200" b="1" dirty="0" smtClean="0">
                <a:solidFill>
                  <a:schemeClr val="tx1"/>
                </a:solidFill>
              </a:rPr>
              <a:t>Estudiantes de Posgrado</a:t>
            </a:r>
          </a:p>
          <a:p>
            <a:pPr marL="457200" indent="-457200" eaLnBrk="1" hangingPunct="1">
              <a:buNone/>
            </a:pPr>
            <a:r>
              <a:rPr lang="es-ES_tradnl" sz="2200" dirty="0" smtClean="0">
                <a:solidFill>
                  <a:schemeClr val="tx1"/>
                </a:solidFill>
              </a:rPr>
              <a:t>	Promedio Ponderado del ciclo lectivo anterior de al menos ocho (8) . Artículo 22</a:t>
            </a:r>
          </a:p>
          <a:p>
            <a:pPr marL="457200" indent="-457200" eaLnBrk="1" hangingPunct="1">
              <a:buNone/>
            </a:pPr>
            <a:endParaRPr lang="es-ES_tradnl" dirty="0" smtClean="0">
              <a:solidFill>
                <a:schemeClr val="tx1"/>
              </a:solidFill>
            </a:endParaRPr>
          </a:p>
          <a:p>
            <a:pPr eaLnBrk="1" hangingPunct="1">
              <a:buNone/>
            </a:pPr>
            <a:endParaRPr lang="es-CR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sz="2200" b="1" dirty="0" smtClean="0">
                <a:solidFill>
                  <a:schemeClr val="tx1"/>
                </a:solidFill>
              </a:rPr>
              <a:t>Requisito </a:t>
            </a:r>
            <a:r>
              <a:rPr lang="es-ES_tradnl" sz="2200" b="1" dirty="0" smtClean="0">
                <a:solidFill>
                  <a:schemeClr val="tx1"/>
                </a:solidFill>
              </a:rPr>
              <a:t>de Carga Académica. </a:t>
            </a:r>
          </a:p>
          <a:p>
            <a:pPr eaLnBrk="1" hangingPunct="1"/>
            <a:r>
              <a:rPr lang="es-ES_tradnl" sz="2200" dirty="0" smtClean="0">
                <a:solidFill>
                  <a:schemeClr val="tx1"/>
                </a:solidFill>
              </a:rPr>
              <a:t>Matrícula consolidada de 12 créditos por ciclo lectivo.   Artículo 18.</a:t>
            </a:r>
            <a:endParaRPr lang="es-CR" sz="2200" dirty="0" smtClean="0">
              <a:solidFill>
                <a:schemeClr val="tx1"/>
              </a:solidFill>
            </a:endParaRPr>
          </a:p>
          <a:p>
            <a:pPr eaLnBrk="1" hangingPunct="1"/>
            <a:endParaRPr lang="es-CR" dirty="0" smtClean="0"/>
          </a:p>
        </p:txBody>
      </p:sp>
      <p:sp>
        <p:nvSpPr>
          <p:cNvPr id="5124" name="Marcador de pie de página 13"/>
          <p:cNvSpPr>
            <a:spLocks noGrp="1"/>
          </p:cNvSpPr>
          <p:nvPr>
            <p:ph type="ftr" sz="quarter" idx="10"/>
          </p:nvPr>
        </p:nvSpPr>
        <p:spPr bwMode="auto">
          <a:xfrm>
            <a:off x="2273300" y="8512175"/>
            <a:ext cx="4313238" cy="48577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R" altLang="es-CR" sz="1800" dirty="0" smtClean="0">
                <a:ea typeface="MS PGothic" pitchFamily="34" charset="-128"/>
              </a:rPr>
              <a:t>Reglamento de Adjudicación de Becas a la Población Estudiantil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342900" y="1412875"/>
            <a:ext cx="6172200" cy="1524000"/>
          </a:xfrm>
        </p:spPr>
        <p:txBody>
          <a:bodyPr/>
          <a:lstStyle/>
          <a:p>
            <a:pPr eaLnBrk="1" hangingPunct="1"/>
            <a:r>
              <a:rPr lang="es-CR" dirty="0" smtClean="0"/>
              <a:t>Horas beca 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342900" y="3409950"/>
            <a:ext cx="6172200" cy="475773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s-ES_tradnl" sz="2800" dirty="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_tradnl" sz="2800" dirty="0" smtClean="0">
                <a:solidFill>
                  <a:schemeClr val="tx1"/>
                </a:solidFill>
              </a:rPr>
              <a:t>El </a:t>
            </a:r>
            <a:r>
              <a:rPr lang="es-ES_tradnl" sz="2800" dirty="0" smtClean="0">
                <a:solidFill>
                  <a:schemeClr val="tx1"/>
                </a:solidFill>
              </a:rPr>
              <a:t>Reglamento de Adjudicación de Becas a la Población Estudiantil no incluye el requisito de </a:t>
            </a:r>
            <a:r>
              <a:rPr lang="es-ES_tradnl" sz="2800" dirty="0" smtClean="0">
                <a:solidFill>
                  <a:schemeClr val="tx1"/>
                </a:solidFill>
              </a:rPr>
              <a:t>apoyo </a:t>
            </a:r>
            <a:r>
              <a:rPr lang="es-ES_tradnl" sz="2800" dirty="0" smtClean="0">
                <a:solidFill>
                  <a:schemeClr val="tx1"/>
                </a:solidFill>
              </a:rPr>
              <a:t>horas </a:t>
            </a:r>
            <a:r>
              <a:rPr lang="es-ES_tradnl" sz="2800" dirty="0" smtClean="0">
                <a:solidFill>
                  <a:schemeClr val="tx1"/>
                </a:solidFill>
              </a:rPr>
              <a:t>beca, </a:t>
            </a:r>
            <a:r>
              <a:rPr lang="es-ES_tradnl" sz="2800" dirty="0" smtClean="0">
                <a:solidFill>
                  <a:schemeClr val="tx1"/>
                </a:solidFill>
              </a:rPr>
              <a:t>por lo que </a:t>
            </a:r>
            <a:r>
              <a:rPr lang="es-ES_tradnl" sz="2800" dirty="0" smtClean="0">
                <a:solidFill>
                  <a:schemeClr val="tx1"/>
                </a:solidFill>
              </a:rPr>
              <a:t>quedarán </a:t>
            </a:r>
            <a:r>
              <a:rPr lang="es-ES_tradnl" sz="2800" dirty="0" smtClean="0">
                <a:solidFill>
                  <a:schemeClr val="tx1"/>
                </a:solidFill>
              </a:rPr>
              <a:t>sin efecto a partir del I ciclo lectivo 2015. </a:t>
            </a:r>
            <a:endParaRPr lang="es-CR" sz="2800" dirty="0" smtClean="0"/>
          </a:p>
        </p:txBody>
      </p:sp>
      <p:sp>
        <p:nvSpPr>
          <p:cNvPr id="6148" name="Marcador de pie de página 13"/>
          <p:cNvSpPr>
            <a:spLocks noGrp="1"/>
          </p:cNvSpPr>
          <p:nvPr>
            <p:ph type="ftr" sz="quarter" idx="10"/>
          </p:nvPr>
        </p:nvSpPr>
        <p:spPr bwMode="auto">
          <a:xfrm>
            <a:off x="3435350" y="8488363"/>
            <a:ext cx="3027363" cy="48577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1800" dirty="0" smtClean="0">
                <a:ea typeface="MS PGothic" pitchFamily="34" charset="-128"/>
              </a:rPr>
              <a:t>Resolución R-33-2014</a:t>
            </a:r>
            <a:endParaRPr lang="es-CR" altLang="es-CR" sz="1800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342900" y="1412875"/>
            <a:ext cx="6172200" cy="1524000"/>
          </a:xfrm>
        </p:spPr>
        <p:txBody>
          <a:bodyPr/>
          <a:lstStyle/>
          <a:p>
            <a:pPr eaLnBrk="1" hangingPunct="1"/>
            <a:r>
              <a:rPr lang="es-CR" smtClean="0"/>
              <a:t>Beneficios según categoría de beca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7500938"/>
            <a:ext cx="6845300" cy="1643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pic>
        <p:nvPicPr>
          <p:cNvPr id="71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99751" y="3409950"/>
            <a:ext cx="4658498" cy="558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ctura de las categorí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estructura de las categorías</Template>
  <TotalTime>62</TotalTime>
  <Words>183</Words>
  <Application>Microsoft Office PowerPoint</Application>
  <PresentationFormat>Presentación en pantalla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MS PGothic</vt:lpstr>
      <vt:lpstr>Arial</vt:lpstr>
      <vt:lpstr>estructura de las categorías</vt:lpstr>
      <vt:lpstr>Diapositiva 1</vt:lpstr>
      <vt:lpstr>Atención Población Estudiantil</vt:lpstr>
      <vt:lpstr>Atención Población Estudiantil</vt:lpstr>
      <vt:lpstr>Requisitos de promedio ponderado y carga académica</vt:lpstr>
      <vt:lpstr>Horas beca </vt:lpstr>
      <vt:lpstr>Beneficios según categoría de beca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jflores</dc:creator>
  <cp:lastModifiedBy>jflores</cp:lastModifiedBy>
  <cp:revision>8</cp:revision>
  <dcterms:created xsi:type="dcterms:W3CDTF">2015-02-19T19:53:53Z</dcterms:created>
  <dcterms:modified xsi:type="dcterms:W3CDTF">2015-02-19T20:56:00Z</dcterms:modified>
</cp:coreProperties>
</file>